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65" r:id="rId2"/>
    <p:sldId id="367" r:id="rId3"/>
    <p:sldId id="996" r:id="rId4"/>
    <p:sldId id="716" r:id="rId5"/>
    <p:sldId id="997" r:id="rId6"/>
    <p:sldId id="797" r:id="rId7"/>
    <p:sldId id="717" r:id="rId8"/>
    <p:sldId id="999" r:id="rId9"/>
    <p:sldId id="1016" r:id="rId10"/>
    <p:sldId id="1000" r:id="rId11"/>
    <p:sldId id="1018" r:id="rId12"/>
    <p:sldId id="1001" r:id="rId13"/>
    <p:sldId id="374" r:id="rId14"/>
    <p:sldId id="1010" r:id="rId15"/>
    <p:sldId id="375" r:id="rId16"/>
    <p:sldId id="1019" r:id="rId17"/>
    <p:sldId id="1012" r:id="rId18"/>
    <p:sldId id="1004" r:id="rId19"/>
    <p:sldId id="1007" r:id="rId20"/>
    <p:sldId id="1020" r:id="rId21"/>
    <p:sldId id="800" r:id="rId22"/>
    <p:sldId id="799" r:id="rId23"/>
    <p:sldId id="1017" r:id="rId24"/>
    <p:sldId id="102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009999"/>
    <a:srgbClr val="CC00FF"/>
    <a:srgbClr val="9900FF"/>
    <a:srgbClr val="6600FF"/>
    <a:srgbClr val="6600CC"/>
    <a:srgbClr val="FF9900"/>
    <a:srgbClr val="000099"/>
    <a:srgbClr val="0000CC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81345" autoAdjust="0"/>
  </p:normalViewPr>
  <p:slideViewPr>
    <p:cSldViewPr>
      <p:cViewPr varScale="1">
        <p:scale>
          <a:sx n="103" d="100"/>
          <a:sy n="103" d="100"/>
        </p:scale>
        <p:origin x="339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134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720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B6D6B-9C86-499A-A636-38829A5F60B2}" type="datetimeFigureOut">
              <a:rPr lang="en-US" smtClean="0"/>
              <a:t>2/28/2018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F41C25-7A1F-47FB-B705-003A328B91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309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12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543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7872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214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695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176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176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41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782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8411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804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3582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7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564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F41C25-7A1F-47FB-B705-003A328B916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135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4762" y="1478378"/>
            <a:ext cx="9154254" cy="5387145"/>
          </a:xfrm>
          <a:custGeom>
            <a:avLst/>
            <a:gdLst>
              <a:gd name="connsiteX0" fmla="*/ 0 w 9159175"/>
              <a:gd name="connsiteY0" fmla="*/ 0 h 6841524"/>
              <a:gd name="connsiteX1" fmla="*/ 9159175 w 9159175"/>
              <a:gd name="connsiteY1" fmla="*/ 0 h 6841524"/>
              <a:gd name="connsiteX2" fmla="*/ 9159175 w 9159175"/>
              <a:gd name="connsiteY2" fmla="*/ 6841524 h 6841524"/>
              <a:gd name="connsiteX3" fmla="*/ 0 w 9159175"/>
              <a:gd name="connsiteY3" fmla="*/ 6841524 h 6841524"/>
              <a:gd name="connsiteX4" fmla="*/ 0 w 9159175"/>
              <a:gd name="connsiteY4" fmla="*/ 0 h 6841524"/>
              <a:gd name="connsiteX0" fmla="*/ 0 w 9207301"/>
              <a:gd name="connsiteY0" fmla="*/ 3140242 h 6841524"/>
              <a:gd name="connsiteX1" fmla="*/ 9207301 w 9207301"/>
              <a:gd name="connsiteY1" fmla="*/ 0 h 6841524"/>
              <a:gd name="connsiteX2" fmla="*/ 9207301 w 9207301"/>
              <a:gd name="connsiteY2" fmla="*/ 6841524 h 6841524"/>
              <a:gd name="connsiteX3" fmla="*/ 48126 w 9207301"/>
              <a:gd name="connsiteY3" fmla="*/ 6841524 h 6841524"/>
              <a:gd name="connsiteX4" fmla="*/ 0 w 9207301"/>
              <a:gd name="connsiteY4" fmla="*/ 3140242 h 6841524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0 h 3701282"/>
              <a:gd name="connsiteX1" fmla="*/ 9219332 w 9219332"/>
              <a:gd name="connsiteY1" fmla="*/ 782053 h 3701282"/>
              <a:gd name="connsiteX2" fmla="*/ 9207301 w 9219332"/>
              <a:gd name="connsiteY2" fmla="*/ 3701282 h 3701282"/>
              <a:gd name="connsiteX3" fmla="*/ 48126 w 9219332"/>
              <a:gd name="connsiteY3" fmla="*/ 3701282 h 3701282"/>
              <a:gd name="connsiteX4" fmla="*/ 0 w 9219332"/>
              <a:gd name="connsiteY4" fmla="*/ 0 h 3701282"/>
              <a:gd name="connsiteX0" fmla="*/ 0 w 9219332"/>
              <a:gd name="connsiteY0" fmla="*/ 140297 h 3841579"/>
              <a:gd name="connsiteX1" fmla="*/ 3985595 w 9219332"/>
              <a:gd name="connsiteY1" fmla="*/ 790002 h 3841579"/>
              <a:gd name="connsiteX2" fmla="*/ 9219332 w 9219332"/>
              <a:gd name="connsiteY2" fmla="*/ 922350 h 3841579"/>
              <a:gd name="connsiteX3" fmla="*/ 9207301 w 9219332"/>
              <a:gd name="connsiteY3" fmla="*/ 3841579 h 3841579"/>
              <a:gd name="connsiteX4" fmla="*/ 48126 w 9219332"/>
              <a:gd name="connsiteY4" fmla="*/ 3841579 h 3841579"/>
              <a:gd name="connsiteX5" fmla="*/ 0 w 9219332"/>
              <a:gd name="connsiteY5" fmla="*/ 140297 h 3841579"/>
              <a:gd name="connsiteX0" fmla="*/ 0 w 9219332"/>
              <a:gd name="connsiteY0" fmla="*/ 1454745 h 5156027"/>
              <a:gd name="connsiteX1" fmla="*/ 2662121 w 9219332"/>
              <a:gd name="connsiteY1" fmla="*/ 10956 h 5156027"/>
              <a:gd name="connsiteX2" fmla="*/ 9219332 w 9219332"/>
              <a:gd name="connsiteY2" fmla="*/ 2236798 h 5156027"/>
              <a:gd name="connsiteX3" fmla="*/ 9207301 w 9219332"/>
              <a:gd name="connsiteY3" fmla="*/ 5156027 h 5156027"/>
              <a:gd name="connsiteX4" fmla="*/ 48126 w 9219332"/>
              <a:gd name="connsiteY4" fmla="*/ 5156027 h 5156027"/>
              <a:gd name="connsiteX5" fmla="*/ 0 w 9219332"/>
              <a:gd name="connsiteY5" fmla="*/ 1454745 h 5156027"/>
              <a:gd name="connsiteX0" fmla="*/ 0 w 9219332"/>
              <a:gd name="connsiteY0" fmla="*/ 1443789 h 5145071"/>
              <a:gd name="connsiteX1" fmla="*/ 2662121 w 9219332"/>
              <a:gd name="connsiteY1" fmla="*/ 0 h 5145071"/>
              <a:gd name="connsiteX2" fmla="*/ 9219332 w 9219332"/>
              <a:gd name="connsiteY2" fmla="*/ 2225842 h 5145071"/>
              <a:gd name="connsiteX3" fmla="*/ 9207301 w 9219332"/>
              <a:gd name="connsiteY3" fmla="*/ 5145071 h 5145071"/>
              <a:gd name="connsiteX4" fmla="*/ 48126 w 9219332"/>
              <a:gd name="connsiteY4" fmla="*/ 5145071 h 5145071"/>
              <a:gd name="connsiteX5" fmla="*/ 0 w 9219332"/>
              <a:gd name="connsiteY5" fmla="*/ 1443789 h 5145071"/>
              <a:gd name="connsiteX0" fmla="*/ 0 w 9219332"/>
              <a:gd name="connsiteY0" fmla="*/ 1449612 h 5150894"/>
              <a:gd name="connsiteX1" fmla="*/ 2662121 w 9219332"/>
              <a:gd name="connsiteY1" fmla="*/ 5823 h 5150894"/>
              <a:gd name="connsiteX2" fmla="*/ 9219332 w 9219332"/>
              <a:gd name="connsiteY2" fmla="*/ 2231665 h 5150894"/>
              <a:gd name="connsiteX3" fmla="*/ 9207301 w 9219332"/>
              <a:gd name="connsiteY3" fmla="*/ 5150894 h 5150894"/>
              <a:gd name="connsiteX4" fmla="*/ 48126 w 9219332"/>
              <a:gd name="connsiteY4" fmla="*/ 5150894 h 5150894"/>
              <a:gd name="connsiteX5" fmla="*/ 0 w 9219332"/>
              <a:gd name="connsiteY5" fmla="*/ 1449612 h 5150894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73604 h 5174886"/>
              <a:gd name="connsiteX1" fmla="*/ 2613995 w 9219332"/>
              <a:gd name="connsiteY1" fmla="*/ 5752 h 5174886"/>
              <a:gd name="connsiteX2" fmla="*/ 9219332 w 9219332"/>
              <a:gd name="connsiteY2" fmla="*/ 2255657 h 5174886"/>
              <a:gd name="connsiteX3" fmla="*/ 9207301 w 9219332"/>
              <a:gd name="connsiteY3" fmla="*/ 5174886 h 5174886"/>
              <a:gd name="connsiteX4" fmla="*/ 48126 w 9219332"/>
              <a:gd name="connsiteY4" fmla="*/ 5174886 h 5174886"/>
              <a:gd name="connsiteX5" fmla="*/ 0 w 9219332"/>
              <a:gd name="connsiteY5" fmla="*/ 1473604 h 517488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83124 h 5184406"/>
              <a:gd name="connsiteX1" fmla="*/ 2613995 w 9219332"/>
              <a:gd name="connsiteY1" fmla="*/ 15272 h 5184406"/>
              <a:gd name="connsiteX2" fmla="*/ 5874553 w 9219332"/>
              <a:gd name="connsiteY2" fmla="*/ 809357 h 5184406"/>
              <a:gd name="connsiteX3" fmla="*/ 9219332 w 9219332"/>
              <a:gd name="connsiteY3" fmla="*/ 2265177 h 5184406"/>
              <a:gd name="connsiteX4" fmla="*/ 9207301 w 9219332"/>
              <a:gd name="connsiteY4" fmla="*/ 5184406 h 5184406"/>
              <a:gd name="connsiteX5" fmla="*/ 48126 w 9219332"/>
              <a:gd name="connsiteY5" fmla="*/ 5184406 h 5184406"/>
              <a:gd name="connsiteX6" fmla="*/ 0 w 9219332"/>
              <a:gd name="connsiteY6" fmla="*/ 1483124 h 5184406"/>
              <a:gd name="connsiteX0" fmla="*/ 0 w 9219332"/>
              <a:gd name="connsiteY0" fmla="*/ 1472999 h 5174281"/>
              <a:gd name="connsiteX1" fmla="*/ 2613995 w 9219332"/>
              <a:gd name="connsiteY1" fmla="*/ 5147 h 5174281"/>
              <a:gd name="connsiteX2" fmla="*/ 6223468 w 9219332"/>
              <a:gd name="connsiteY2" fmla="*/ 2026453 h 5174281"/>
              <a:gd name="connsiteX3" fmla="*/ 9219332 w 9219332"/>
              <a:gd name="connsiteY3" fmla="*/ 2255052 h 5174281"/>
              <a:gd name="connsiteX4" fmla="*/ 9207301 w 9219332"/>
              <a:gd name="connsiteY4" fmla="*/ 5174281 h 5174281"/>
              <a:gd name="connsiteX5" fmla="*/ 48126 w 9219332"/>
              <a:gd name="connsiteY5" fmla="*/ 5174281 h 5174281"/>
              <a:gd name="connsiteX6" fmla="*/ 0 w 9219332"/>
              <a:gd name="connsiteY6" fmla="*/ 1472999 h 5174281"/>
              <a:gd name="connsiteX0" fmla="*/ 0 w 9219332"/>
              <a:gd name="connsiteY0" fmla="*/ 1479523 h 5180805"/>
              <a:gd name="connsiteX1" fmla="*/ 2613995 w 9219332"/>
              <a:gd name="connsiteY1" fmla="*/ 11671 h 5180805"/>
              <a:gd name="connsiteX2" fmla="*/ 6223468 w 9219332"/>
              <a:gd name="connsiteY2" fmla="*/ 2032977 h 5180805"/>
              <a:gd name="connsiteX3" fmla="*/ 9219332 w 9219332"/>
              <a:gd name="connsiteY3" fmla="*/ 2261576 h 5180805"/>
              <a:gd name="connsiteX4" fmla="*/ 9207301 w 9219332"/>
              <a:gd name="connsiteY4" fmla="*/ 5180805 h 5180805"/>
              <a:gd name="connsiteX5" fmla="*/ 48126 w 9219332"/>
              <a:gd name="connsiteY5" fmla="*/ 5180805 h 5180805"/>
              <a:gd name="connsiteX6" fmla="*/ 0 w 9219332"/>
              <a:gd name="connsiteY6" fmla="*/ 1479523 h 5180805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8352 h 5179634"/>
              <a:gd name="connsiteX1" fmla="*/ 2613995 w 9219332"/>
              <a:gd name="connsiteY1" fmla="*/ 10500 h 5179634"/>
              <a:gd name="connsiteX2" fmla="*/ 6223468 w 9219332"/>
              <a:gd name="connsiteY2" fmla="*/ 2031806 h 5179634"/>
              <a:gd name="connsiteX3" fmla="*/ 9219332 w 9219332"/>
              <a:gd name="connsiteY3" fmla="*/ 2260405 h 5179634"/>
              <a:gd name="connsiteX4" fmla="*/ 9207301 w 9219332"/>
              <a:gd name="connsiteY4" fmla="*/ 5179634 h 5179634"/>
              <a:gd name="connsiteX5" fmla="*/ 48126 w 9219332"/>
              <a:gd name="connsiteY5" fmla="*/ 5179634 h 5179634"/>
              <a:gd name="connsiteX6" fmla="*/ 0 w 9219332"/>
              <a:gd name="connsiteY6" fmla="*/ 1478352 h 5179634"/>
              <a:gd name="connsiteX0" fmla="*/ 0 w 9219332"/>
              <a:gd name="connsiteY0" fmla="*/ 1475965 h 5177247"/>
              <a:gd name="connsiteX1" fmla="*/ 2613995 w 9219332"/>
              <a:gd name="connsiteY1" fmla="*/ 8113 h 5177247"/>
              <a:gd name="connsiteX2" fmla="*/ 6223468 w 9219332"/>
              <a:gd name="connsiteY2" fmla="*/ 2029419 h 5177247"/>
              <a:gd name="connsiteX3" fmla="*/ 9219332 w 9219332"/>
              <a:gd name="connsiteY3" fmla="*/ 2258018 h 5177247"/>
              <a:gd name="connsiteX4" fmla="*/ 9207301 w 9219332"/>
              <a:gd name="connsiteY4" fmla="*/ 5177247 h 5177247"/>
              <a:gd name="connsiteX5" fmla="*/ 48126 w 9219332"/>
              <a:gd name="connsiteY5" fmla="*/ 5177247 h 5177247"/>
              <a:gd name="connsiteX6" fmla="*/ 0 w 9219332"/>
              <a:gd name="connsiteY6" fmla="*/ 1475965 h 5177247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2966 h 5174248"/>
              <a:gd name="connsiteX1" fmla="*/ 2613995 w 9219332"/>
              <a:gd name="connsiteY1" fmla="*/ 5114 h 5174248"/>
              <a:gd name="connsiteX2" fmla="*/ 6223468 w 9219332"/>
              <a:gd name="connsiteY2" fmla="*/ 2026420 h 5174248"/>
              <a:gd name="connsiteX3" fmla="*/ 9219332 w 9219332"/>
              <a:gd name="connsiteY3" fmla="*/ 2182829 h 5174248"/>
              <a:gd name="connsiteX4" fmla="*/ 9207301 w 9219332"/>
              <a:gd name="connsiteY4" fmla="*/ 5174248 h 5174248"/>
              <a:gd name="connsiteX5" fmla="*/ 48126 w 9219332"/>
              <a:gd name="connsiteY5" fmla="*/ 5174248 h 5174248"/>
              <a:gd name="connsiteX6" fmla="*/ 0 w 9219332"/>
              <a:gd name="connsiteY6" fmla="*/ 1472966 h 5174248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73550 h 5174832"/>
              <a:gd name="connsiteX1" fmla="*/ 2613995 w 9219332"/>
              <a:gd name="connsiteY1" fmla="*/ 5698 h 5174832"/>
              <a:gd name="connsiteX2" fmla="*/ 6223468 w 9219332"/>
              <a:gd name="connsiteY2" fmla="*/ 2027004 h 5174832"/>
              <a:gd name="connsiteX3" fmla="*/ 9219332 w 9219332"/>
              <a:gd name="connsiteY3" fmla="*/ 2183413 h 5174832"/>
              <a:gd name="connsiteX4" fmla="*/ 9207301 w 9219332"/>
              <a:gd name="connsiteY4" fmla="*/ 5174832 h 5174832"/>
              <a:gd name="connsiteX5" fmla="*/ 48126 w 9219332"/>
              <a:gd name="connsiteY5" fmla="*/ 5174832 h 5174832"/>
              <a:gd name="connsiteX6" fmla="*/ 0 w 9219332"/>
              <a:gd name="connsiteY6" fmla="*/ 1473550 h 5174832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98176 h 5199458"/>
              <a:gd name="connsiteX1" fmla="*/ 2613995 w 9219332"/>
              <a:gd name="connsiteY1" fmla="*/ 30324 h 5199458"/>
              <a:gd name="connsiteX2" fmla="*/ 6223468 w 9219332"/>
              <a:gd name="connsiteY2" fmla="*/ 2051630 h 5199458"/>
              <a:gd name="connsiteX3" fmla="*/ 9219332 w 9219332"/>
              <a:gd name="connsiteY3" fmla="*/ 2208039 h 5199458"/>
              <a:gd name="connsiteX4" fmla="*/ 9207301 w 9219332"/>
              <a:gd name="connsiteY4" fmla="*/ 5199458 h 5199458"/>
              <a:gd name="connsiteX5" fmla="*/ 48126 w 9219332"/>
              <a:gd name="connsiteY5" fmla="*/ 5199458 h 5199458"/>
              <a:gd name="connsiteX6" fmla="*/ 0 w 9219332"/>
              <a:gd name="connsiteY6" fmla="*/ 1498176 h 5199458"/>
              <a:gd name="connsiteX0" fmla="*/ 0 w 9219332"/>
              <a:gd name="connsiteY0" fmla="*/ 1468793 h 5170075"/>
              <a:gd name="connsiteX1" fmla="*/ 2613995 w 9219332"/>
              <a:gd name="connsiteY1" fmla="*/ 941 h 5170075"/>
              <a:gd name="connsiteX2" fmla="*/ 6223468 w 9219332"/>
              <a:gd name="connsiteY2" fmla="*/ 2022247 h 5170075"/>
              <a:gd name="connsiteX3" fmla="*/ 9219332 w 9219332"/>
              <a:gd name="connsiteY3" fmla="*/ 2178656 h 5170075"/>
              <a:gd name="connsiteX4" fmla="*/ 9207301 w 9219332"/>
              <a:gd name="connsiteY4" fmla="*/ 5170075 h 5170075"/>
              <a:gd name="connsiteX5" fmla="*/ 48126 w 9219332"/>
              <a:gd name="connsiteY5" fmla="*/ 5170075 h 5170075"/>
              <a:gd name="connsiteX6" fmla="*/ 0 w 9219332"/>
              <a:gd name="connsiteY6" fmla="*/ 1468793 h 5170075"/>
              <a:gd name="connsiteX0" fmla="*/ 0 w 9219332"/>
              <a:gd name="connsiteY0" fmla="*/ 1482160 h 5183442"/>
              <a:gd name="connsiteX1" fmla="*/ 2613995 w 9219332"/>
              <a:gd name="connsiteY1" fmla="*/ 14308 h 5183442"/>
              <a:gd name="connsiteX2" fmla="*/ 6223468 w 9219332"/>
              <a:gd name="connsiteY2" fmla="*/ 2035614 h 5183442"/>
              <a:gd name="connsiteX3" fmla="*/ 9219332 w 9219332"/>
              <a:gd name="connsiteY3" fmla="*/ 2192023 h 5183442"/>
              <a:gd name="connsiteX4" fmla="*/ 9207301 w 9219332"/>
              <a:gd name="connsiteY4" fmla="*/ 5183442 h 5183442"/>
              <a:gd name="connsiteX5" fmla="*/ 48126 w 9219332"/>
              <a:gd name="connsiteY5" fmla="*/ 5183442 h 5183442"/>
              <a:gd name="connsiteX6" fmla="*/ 0 w 9219332"/>
              <a:gd name="connsiteY6" fmla="*/ 1482160 h 5183442"/>
              <a:gd name="connsiteX0" fmla="*/ 0 w 9219332"/>
              <a:gd name="connsiteY0" fmla="*/ 1493749 h 5195031"/>
              <a:gd name="connsiteX1" fmla="*/ 2613995 w 9219332"/>
              <a:gd name="connsiteY1" fmla="*/ 25897 h 5195031"/>
              <a:gd name="connsiteX2" fmla="*/ 6223468 w 9219332"/>
              <a:gd name="connsiteY2" fmla="*/ 2047203 h 5195031"/>
              <a:gd name="connsiteX3" fmla="*/ 9219332 w 9219332"/>
              <a:gd name="connsiteY3" fmla="*/ 2203612 h 5195031"/>
              <a:gd name="connsiteX4" fmla="*/ 9207301 w 9219332"/>
              <a:gd name="connsiteY4" fmla="*/ 5195031 h 5195031"/>
              <a:gd name="connsiteX5" fmla="*/ 48126 w 9219332"/>
              <a:gd name="connsiteY5" fmla="*/ 5195031 h 5195031"/>
              <a:gd name="connsiteX6" fmla="*/ 0 w 9219332"/>
              <a:gd name="connsiteY6" fmla="*/ 1493749 h 5195031"/>
              <a:gd name="connsiteX0" fmla="*/ 0 w 9219332"/>
              <a:gd name="connsiteY0" fmla="*/ 1539121 h 5240403"/>
              <a:gd name="connsiteX1" fmla="*/ 2493679 w 9219332"/>
              <a:gd name="connsiteY1" fmla="*/ 23143 h 5240403"/>
              <a:gd name="connsiteX2" fmla="*/ 6223468 w 9219332"/>
              <a:gd name="connsiteY2" fmla="*/ 2092575 h 5240403"/>
              <a:gd name="connsiteX3" fmla="*/ 9219332 w 9219332"/>
              <a:gd name="connsiteY3" fmla="*/ 2248984 h 5240403"/>
              <a:gd name="connsiteX4" fmla="*/ 9207301 w 9219332"/>
              <a:gd name="connsiteY4" fmla="*/ 5240403 h 5240403"/>
              <a:gd name="connsiteX5" fmla="*/ 48126 w 9219332"/>
              <a:gd name="connsiteY5" fmla="*/ 5240403 h 5240403"/>
              <a:gd name="connsiteX6" fmla="*/ 0 w 9219332"/>
              <a:gd name="connsiteY6" fmla="*/ 1539121 h 5240403"/>
              <a:gd name="connsiteX0" fmla="*/ 0 w 9219332"/>
              <a:gd name="connsiteY0" fmla="*/ 1556620 h 5257902"/>
              <a:gd name="connsiteX1" fmla="*/ 2493679 w 9219332"/>
              <a:gd name="connsiteY1" fmla="*/ 40642 h 5257902"/>
              <a:gd name="connsiteX2" fmla="*/ 6223468 w 9219332"/>
              <a:gd name="connsiteY2" fmla="*/ 2110074 h 5257902"/>
              <a:gd name="connsiteX3" fmla="*/ 9219332 w 9219332"/>
              <a:gd name="connsiteY3" fmla="*/ 2266483 h 5257902"/>
              <a:gd name="connsiteX4" fmla="*/ 9207301 w 9219332"/>
              <a:gd name="connsiteY4" fmla="*/ 5257902 h 5257902"/>
              <a:gd name="connsiteX5" fmla="*/ 48126 w 9219332"/>
              <a:gd name="connsiteY5" fmla="*/ 5257902 h 5257902"/>
              <a:gd name="connsiteX6" fmla="*/ 0 w 9219332"/>
              <a:gd name="connsiteY6" fmla="*/ 1556620 h 5257902"/>
              <a:gd name="connsiteX0" fmla="*/ 0 w 9219332"/>
              <a:gd name="connsiteY0" fmla="*/ 1562740 h 5264022"/>
              <a:gd name="connsiteX1" fmla="*/ 2493679 w 9219332"/>
              <a:gd name="connsiteY1" fmla="*/ 46762 h 5264022"/>
              <a:gd name="connsiteX2" fmla="*/ 6223468 w 9219332"/>
              <a:gd name="connsiteY2" fmla="*/ 2116194 h 5264022"/>
              <a:gd name="connsiteX3" fmla="*/ 9219332 w 9219332"/>
              <a:gd name="connsiteY3" fmla="*/ 2272603 h 5264022"/>
              <a:gd name="connsiteX4" fmla="*/ 9207301 w 9219332"/>
              <a:gd name="connsiteY4" fmla="*/ 5264022 h 5264022"/>
              <a:gd name="connsiteX5" fmla="*/ 48126 w 9219332"/>
              <a:gd name="connsiteY5" fmla="*/ 5264022 h 5264022"/>
              <a:gd name="connsiteX6" fmla="*/ 0 w 9219332"/>
              <a:gd name="connsiteY6" fmla="*/ 1562740 h 5264022"/>
              <a:gd name="connsiteX0" fmla="*/ 0 w 9219332"/>
              <a:gd name="connsiteY0" fmla="*/ 1556621 h 5257903"/>
              <a:gd name="connsiteX1" fmla="*/ 2469615 w 9219332"/>
              <a:gd name="connsiteY1" fmla="*/ 40643 h 5257903"/>
              <a:gd name="connsiteX2" fmla="*/ 6223468 w 9219332"/>
              <a:gd name="connsiteY2" fmla="*/ 2110075 h 5257903"/>
              <a:gd name="connsiteX3" fmla="*/ 9219332 w 9219332"/>
              <a:gd name="connsiteY3" fmla="*/ 2266484 h 5257903"/>
              <a:gd name="connsiteX4" fmla="*/ 9207301 w 9219332"/>
              <a:gd name="connsiteY4" fmla="*/ 5257903 h 5257903"/>
              <a:gd name="connsiteX5" fmla="*/ 48126 w 9219332"/>
              <a:gd name="connsiteY5" fmla="*/ 5257903 h 5257903"/>
              <a:gd name="connsiteX6" fmla="*/ 0 w 9219332"/>
              <a:gd name="connsiteY6" fmla="*/ 1556621 h 5257903"/>
              <a:gd name="connsiteX0" fmla="*/ 0 w 9219332"/>
              <a:gd name="connsiteY0" fmla="*/ 1545248 h 5246530"/>
              <a:gd name="connsiteX1" fmla="*/ 2469615 w 9219332"/>
              <a:gd name="connsiteY1" fmla="*/ 29270 h 5246530"/>
              <a:gd name="connsiteX2" fmla="*/ 6223468 w 9219332"/>
              <a:gd name="connsiteY2" fmla="*/ 2098702 h 5246530"/>
              <a:gd name="connsiteX3" fmla="*/ 9219332 w 9219332"/>
              <a:gd name="connsiteY3" fmla="*/ 2255111 h 5246530"/>
              <a:gd name="connsiteX4" fmla="*/ 9207301 w 9219332"/>
              <a:gd name="connsiteY4" fmla="*/ 5246530 h 5246530"/>
              <a:gd name="connsiteX5" fmla="*/ 48126 w 9219332"/>
              <a:gd name="connsiteY5" fmla="*/ 5246530 h 5246530"/>
              <a:gd name="connsiteX6" fmla="*/ 0 w 9219332"/>
              <a:gd name="connsiteY6" fmla="*/ 1545248 h 5246530"/>
              <a:gd name="connsiteX0" fmla="*/ 0 w 9219332"/>
              <a:gd name="connsiteY0" fmla="*/ 1547962 h 5249244"/>
              <a:gd name="connsiteX1" fmla="*/ 2469615 w 9219332"/>
              <a:gd name="connsiteY1" fmla="*/ 31984 h 5249244"/>
              <a:gd name="connsiteX2" fmla="*/ 6223468 w 9219332"/>
              <a:gd name="connsiteY2" fmla="*/ 2101416 h 5249244"/>
              <a:gd name="connsiteX3" fmla="*/ 9219332 w 9219332"/>
              <a:gd name="connsiteY3" fmla="*/ 2257825 h 5249244"/>
              <a:gd name="connsiteX4" fmla="*/ 9207301 w 9219332"/>
              <a:gd name="connsiteY4" fmla="*/ 5249244 h 5249244"/>
              <a:gd name="connsiteX5" fmla="*/ 48126 w 9219332"/>
              <a:gd name="connsiteY5" fmla="*/ 5249244 h 5249244"/>
              <a:gd name="connsiteX6" fmla="*/ 0 w 9219332"/>
              <a:gd name="connsiteY6" fmla="*/ 1547962 h 5249244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21267 h 5222549"/>
              <a:gd name="connsiteX1" fmla="*/ 2469615 w 9219332"/>
              <a:gd name="connsiteY1" fmla="*/ 5289 h 5222549"/>
              <a:gd name="connsiteX2" fmla="*/ 6223468 w 9219332"/>
              <a:gd name="connsiteY2" fmla="*/ 2014563 h 5222549"/>
              <a:gd name="connsiteX3" fmla="*/ 9219332 w 9219332"/>
              <a:gd name="connsiteY3" fmla="*/ 2231130 h 5222549"/>
              <a:gd name="connsiteX4" fmla="*/ 9207301 w 9219332"/>
              <a:gd name="connsiteY4" fmla="*/ 5222549 h 5222549"/>
              <a:gd name="connsiteX5" fmla="*/ 48126 w 9219332"/>
              <a:gd name="connsiteY5" fmla="*/ 5222549 h 5222549"/>
              <a:gd name="connsiteX6" fmla="*/ 0 w 9219332"/>
              <a:gd name="connsiteY6" fmla="*/ 1521267 h 5222549"/>
              <a:gd name="connsiteX0" fmla="*/ 0 w 9219332"/>
              <a:gd name="connsiteY0" fmla="*/ 1552938 h 5254220"/>
              <a:gd name="connsiteX1" fmla="*/ 2469615 w 9219332"/>
              <a:gd name="connsiteY1" fmla="*/ 36960 h 5254220"/>
              <a:gd name="connsiteX2" fmla="*/ 6223468 w 9219332"/>
              <a:gd name="connsiteY2" fmla="*/ 2046234 h 5254220"/>
              <a:gd name="connsiteX3" fmla="*/ 9219332 w 9219332"/>
              <a:gd name="connsiteY3" fmla="*/ 2262801 h 5254220"/>
              <a:gd name="connsiteX4" fmla="*/ 9207301 w 9219332"/>
              <a:gd name="connsiteY4" fmla="*/ 5254220 h 5254220"/>
              <a:gd name="connsiteX5" fmla="*/ 48126 w 9219332"/>
              <a:gd name="connsiteY5" fmla="*/ 5254220 h 5254220"/>
              <a:gd name="connsiteX6" fmla="*/ 0 w 9219332"/>
              <a:gd name="connsiteY6" fmla="*/ 1552938 h 5254220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49990 h 5251272"/>
              <a:gd name="connsiteX1" fmla="*/ 2469615 w 9243396"/>
              <a:gd name="connsiteY1" fmla="*/ 34012 h 5251272"/>
              <a:gd name="connsiteX2" fmla="*/ 6223468 w 9243396"/>
              <a:gd name="connsiteY2" fmla="*/ 2043286 h 5251272"/>
              <a:gd name="connsiteX3" fmla="*/ 9243396 w 9243396"/>
              <a:gd name="connsiteY3" fmla="*/ 2187664 h 5251272"/>
              <a:gd name="connsiteX4" fmla="*/ 9207301 w 9243396"/>
              <a:gd name="connsiteY4" fmla="*/ 5251272 h 5251272"/>
              <a:gd name="connsiteX5" fmla="*/ 48126 w 9243396"/>
              <a:gd name="connsiteY5" fmla="*/ 5251272 h 5251272"/>
              <a:gd name="connsiteX6" fmla="*/ 0 w 9243396"/>
              <a:gd name="connsiteY6" fmla="*/ 1549990 h 5251272"/>
              <a:gd name="connsiteX0" fmla="*/ 0 w 9243396"/>
              <a:gd name="connsiteY0" fmla="*/ 1553368 h 5254650"/>
              <a:gd name="connsiteX1" fmla="*/ 2469615 w 9243396"/>
              <a:gd name="connsiteY1" fmla="*/ 37390 h 5254650"/>
              <a:gd name="connsiteX2" fmla="*/ 6223468 w 9243396"/>
              <a:gd name="connsiteY2" fmla="*/ 2046664 h 5254650"/>
              <a:gd name="connsiteX3" fmla="*/ 9243396 w 9243396"/>
              <a:gd name="connsiteY3" fmla="*/ 2191042 h 5254650"/>
              <a:gd name="connsiteX4" fmla="*/ 9207301 w 9243396"/>
              <a:gd name="connsiteY4" fmla="*/ 5254650 h 5254650"/>
              <a:gd name="connsiteX5" fmla="*/ 48126 w 9243396"/>
              <a:gd name="connsiteY5" fmla="*/ 5254650 h 5254650"/>
              <a:gd name="connsiteX6" fmla="*/ 0 w 9243396"/>
              <a:gd name="connsiteY6" fmla="*/ 1553368 h 5254650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55192 h 5256474"/>
              <a:gd name="connsiteX1" fmla="*/ 2469615 w 9243396"/>
              <a:gd name="connsiteY1" fmla="*/ 39214 h 5256474"/>
              <a:gd name="connsiteX2" fmla="*/ 6223468 w 9243396"/>
              <a:gd name="connsiteY2" fmla="*/ 2048488 h 5256474"/>
              <a:gd name="connsiteX3" fmla="*/ 9243396 w 9243396"/>
              <a:gd name="connsiteY3" fmla="*/ 2192866 h 5256474"/>
              <a:gd name="connsiteX4" fmla="*/ 9207301 w 9243396"/>
              <a:gd name="connsiteY4" fmla="*/ 5256474 h 5256474"/>
              <a:gd name="connsiteX5" fmla="*/ 48126 w 9243396"/>
              <a:gd name="connsiteY5" fmla="*/ 5256474 h 5256474"/>
              <a:gd name="connsiteX6" fmla="*/ 0 w 9243396"/>
              <a:gd name="connsiteY6" fmla="*/ 1555192 h 5256474"/>
              <a:gd name="connsiteX0" fmla="*/ 0 w 9243396"/>
              <a:gd name="connsiteY0" fmla="*/ 1514369 h 5215651"/>
              <a:gd name="connsiteX1" fmla="*/ 2373363 w 9243396"/>
              <a:gd name="connsiteY1" fmla="*/ 34486 h 5215651"/>
              <a:gd name="connsiteX2" fmla="*/ 6223468 w 9243396"/>
              <a:gd name="connsiteY2" fmla="*/ 2007665 h 5215651"/>
              <a:gd name="connsiteX3" fmla="*/ 9243396 w 9243396"/>
              <a:gd name="connsiteY3" fmla="*/ 2152043 h 5215651"/>
              <a:gd name="connsiteX4" fmla="*/ 9207301 w 9243396"/>
              <a:gd name="connsiteY4" fmla="*/ 5215651 h 5215651"/>
              <a:gd name="connsiteX5" fmla="*/ 48126 w 9243396"/>
              <a:gd name="connsiteY5" fmla="*/ 5215651 h 5215651"/>
              <a:gd name="connsiteX6" fmla="*/ 0 w 9243396"/>
              <a:gd name="connsiteY6" fmla="*/ 1514369 h 5215651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3351 h 5184633"/>
              <a:gd name="connsiteX1" fmla="*/ 2373363 w 9243396"/>
              <a:gd name="connsiteY1" fmla="*/ 3468 h 5184633"/>
              <a:gd name="connsiteX2" fmla="*/ 6271595 w 9243396"/>
              <a:gd name="connsiteY2" fmla="*/ 1868363 h 5184633"/>
              <a:gd name="connsiteX3" fmla="*/ 9243396 w 9243396"/>
              <a:gd name="connsiteY3" fmla="*/ 2121025 h 5184633"/>
              <a:gd name="connsiteX4" fmla="*/ 9207301 w 9243396"/>
              <a:gd name="connsiteY4" fmla="*/ 5184633 h 5184633"/>
              <a:gd name="connsiteX5" fmla="*/ 48126 w 9243396"/>
              <a:gd name="connsiteY5" fmla="*/ 5184633 h 5184633"/>
              <a:gd name="connsiteX6" fmla="*/ 0 w 9243396"/>
              <a:gd name="connsiteY6" fmla="*/ 1483351 h 5184633"/>
              <a:gd name="connsiteX0" fmla="*/ 0 w 9243396"/>
              <a:gd name="connsiteY0" fmla="*/ 1480225 h 5181507"/>
              <a:gd name="connsiteX1" fmla="*/ 2373363 w 9243396"/>
              <a:gd name="connsiteY1" fmla="*/ 342 h 5181507"/>
              <a:gd name="connsiteX2" fmla="*/ 5537669 w 9243396"/>
              <a:gd name="connsiteY2" fmla="*/ 1371942 h 5181507"/>
              <a:gd name="connsiteX3" fmla="*/ 9243396 w 9243396"/>
              <a:gd name="connsiteY3" fmla="*/ 2117899 h 5181507"/>
              <a:gd name="connsiteX4" fmla="*/ 9207301 w 9243396"/>
              <a:gd name="connsiteY4" fmla="*/ 5181507 h 5181507"/>
              <a:gd name="connsiteX5" fmla="*/ 48126 w 9243396"/>
              <a:gd name="connsiteY5" fmla="*/ 5181507 h 5181507"/>
              <a:gd name="connsiteX6" fmla="*/ 0 w 9243396"/>
              <a:gd name="connsiteY6" fmla="*/ 1480225 h 5181507"/>
              <a:gd name="connsiteX0" fmla="*/ 0 w 9243396"/>
              <a:gd name="connsiteY0" fmla="*/ 1480319 h 5181601"/>
              <a:gd name="connsiteX1" fmla="*/ 2373363 w 9243396"/>
              <a:gd name="connsiteY1" fmla="*/ 436 h 5181601"/>
              <a:gd name="connsiteX2" fmla="*/ 5537669 w 9243396"/>
              <a:gd name="connsiteY2" fmla="*/ 1372036 h 5181601"/>
              <a:gd name="connsiteX3" fmla="*/ 9243396 w 9243396"/>
              <a:gd name="connsiteY3" fmla="*/ 2117993 h 5181601"/>
              <a:gd name="connsiteX4" fmla="*/ 9207301 w 9243396"/>
              <a:gd name="connsiteY4" fmla="*/ 5181601 h 5181601"/>
              <a:gd name="connsiteX5" fmla="*/ 48126 w 9243396"/>
              <a:gd name="connsiteY5" fmla="*/ 5181601 h 5181601"/>
              <a:gd name="connsiteX6" fmla="*/ 0 w 9243396"/>
              <a:gd name="connsiteY6" fmla="*/ 1480319 h 5181601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111 h 5181393"/>
              <a:gd name="connsiteX1" fmla="*/ 2373363 w 9231365"/>
              <a:gd name="connsiteY1" fmla="*/ 228 h 5181393"/>
              <a:gd name="connsiteX2" fmla="*/ 5537669 w 9231365"/>
              <a:gd name="connsiteY2" fmla="*/ 1371828 h 5181393"/>
              <a:gd name="connsiteX3" fmla="*/ 9231365 w 9231365"/>
              <a:gd name="connsiteY3" fmla="*/ 1985437 h 5181393"/>
              <a:gd name="connsiteX4" fmla="*/ 9207301 w 9231365"/>
              <a:gd name="connsiteY4" fmla="*/ 5181393 h 5181393"/>
              <a:gd name="connsiteX5" fmla="*/ 48126 w 9231365"/>
              <a:gd name="connsiteY5" fmla="*/ 5181393 h 5181393"/>
              <a:gd name="connsiteX6" fmla="*/ 0 w 9231365"/>
              <a:gd name="connsiteY6" fmla="*/ 1480111 h 5181393"/>
              <a:gd name="connsiteX0" fmla="*/ 0 w 9231365"/>
              <a:gd name="connsiteY0" fmla="*/ 1480237 h 5181519"/>
              <a:gd name="connsiteX1" fmla="*/ 2373363 w 9231365"/>
              <a:gd name="connsiteY1" fmla="*/ 354 h 5181519"/>
              <a:gd name="connsiteX2" fmla="*/ 5537669 w 9231365"/>
              <a:gd name="connsiteY2" fmla="*/ 1371954 h 5181519"/>
              <a:gd name="connsiteX3" fmla="*/ 9231365 w 9231365"/>
              <a:gd name="connsiteY3" fmla="*/ 1985563 h 5181519"/>
              <a:gd name="connsiteX4" fmla="*/ 9207301 w 9231365"/>
              <a:gd name="connsiteY4" fmla="*/ 5181519 h 5181519"/>
              <a:gd name="connsiteX5" fmla="*/ 48126 w 9231365"/>
              <a:gd name="connsiteY5" fmla="*/ 5181519 h 5181519"/>
              <a:gd name="connsiteX6" fmla="*/ 0 w 9231365"/>
              <a:gd name="connsiteY6" fmla="*/ 1480237 h 5181519"/>
              <a:gd name="connsiteX0" fmla="*/ 0 w 9231365"/>
              <a:gd name="connsiteY0" fmla="*/ 1480660 h 5181942"/>
              <a:gd name="connsiteX1" fmla="*/ 2373363 w 9231365"/>
              <a:gd name="connsiteY1" fmla="*/ 777 h 5181942"/>
              <a:gd name="connsiteX2" fmla="*/ 5537669 w 9231365"/>
              <a:gd name="connsiteY2" fmla="*/ 1324251 h 5181942"/>
              <a:gd name="connsiteX3" fmla="*/ 9231365 w 9231365"/>
              <a:gd name="connsiteY3" fmla="*/ 1985986 h 5181942"/>
              <a:gd name="connsiteX4" fmla="*/ 9207301 w 9231365"/>
              <a:gd name="connsiteY4" fmla="*/ 5181942 h 5181942"/>
              <a:gd name="connsiteX5" fmla="*/ 48126 w 9231365"/>
              <a:gd name="connsiteY5" fmla="*/ 5181942 h 5181942"/>
              <a:gd name="connsiteX6" fmla="*/ 0 w 9231365"/>
              <a:gd name="connsiteY6" fmla="*/ 1480660 h 5181942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0562 h 5181844"/>
              <a:gd name="connsiteX1" fmla="*/ 2373363 w 9231365"/>
              <a:gd name="connsiteY1" fmla="*/ 679 h 5181844"/>
              <a:gd name="connsiteX2" fmla="*/ 5537669 w 9231365"/>
              <a:gd name="connsiteY2" fmla="*/ 1324153 h 5181844"/>
              <a:gd name="connsiteX3" fmla="*/ 9231365 w 9231365"/>
              <a:gd name="connsiteY3" fmla="*/ 1985888 h 5181844"/>
              <a:gd name="connsiteX4" fmla="*/ 9207301 w 9231365"/>
              <a:gd name="connsiteY4" fmla="*/ 5181844 h 5181844"/>
              <a:gd name="connsiteX5" fmla="*/ 48126 w 9231365"/>
              <a:gd name="connsiteY5" fmla="*/ 5181844 h 5181844"/>
              <a:gd name="connsiteX6" fmla="*/ 0 w 9231365"/>
              <a:gd name="connsiteY6" fmla="*/ 1480562 h 5181844"/>
              <a:gd name="connsiteX0" fmla="*/ 0 w 9231365"/>
              <a:gd name="connsiteY0" fmla="*/ 1484814 h 5186096"/>
              <a:gd name="connsiteX1" fmla="*/ 2373363 w 9231365"/>
              <a:gd name="connsiteY1" fmla="*/ 4931 h 5186096"/>
              <a:gd name="connsiteX2" fmla="*/ 5537669 w 9231365"/>
              <a:gd name="connsiteY2" fmla="*/ 1328405 h 5186096"/>
              <a:gd name="connsiteX3" fmla="*/ 9231365 w 9231365"/>
              <a:gd name="connsiteY3" fmla="*/ 1990140 h 5186096"/>
              <a:gd name="connsiteX4" fmla="*/ 9207301 w 9231365"/>
              <a:gd name="connsiteY4" fmla="*/ 5186096 h 5186096"/>
              <a:gd name="connsiteX5" fmla="*/ 48126 w 9231365"/>
              <a:gd name="connsiteY5" fmla="*/ 5186096 h 5186096"/>
              <a:gd name="connsiteX6" fmla="*/ 0 w 9231365"/>
              <a:gd name="connsiteY6" fmla="*/ 1484814 h 5186096"/>
              <a:gd name="connsiteX0" fmla="*/ 0 w 9231365"/>
              <a:gd name="connsiteY0" fmla="*/ 1519567 h 5220849"/>
              <a:gd name="connsiteX1" fmla="*/ 2662121 w 9231365"/>
              <a:gd name="connsiteY1" fmla="*/ 3589 h 5220849"/>
              <a:gd name="connsiteX2" fmla="*/ 5537669 w 9231365"/>
              <a:gd name="connsiteY2" fmla="*/ 1363158 h 5220849"/>
              <a:gd name="connsiteX3" fmla="*/ 9231365 w 9231365"/>
              <a:gd name="connsiteY3" fmla="*/ 2024893 h 5220849"/>
              <a:gd name="connsiteX4" fmla="*/ 9207301 w 9231365"/>
              <a:gd name="connsiteY4" fmla="*/ 5220849 h 5220849"/>
              <a:gd name="connsiteX5" fmla="*/ 48126 w 9231365"/>
              <a:gd name="connsiteY5" fmla="*/ 5220849 h 5220849"/>
              <a:gd name="connsiteX6" fmla="*/ 0 w 9231365"/>
              <a:gd name="connsiteY6" fmla="*/ 1519567 h 5220849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89 h 5217287"/>
              <a:gd name="connsiteX1" fmla="*/ 2662121 w 9231365"/>
              <a:gd name="connsiteY1" fmla="*/ 27 h 5217287"/>
              <a:gd name="connsiteX2" fmla="*/ 5537669 w 9231365"/>
              <a:gd name="connsiteY2" fmla="*/ 1359596 h 5217287"/>
              <a:gd name="connsiteX3" fmla="*/ 9231365 w 9231365"/>
              <a:gd name="connsiteY3" fmla="*/ 2021331 h 5217287"/>
              <a:gd name="connsiteX4" fmla="*/ 9207301 w 9231365"/>
              <a:gd name="connsiteY4" fmla="*/ 5217287 h 5217287"/>
              <a:gd name="connsiteX5" fmla="*/ 48126 w 9231365"/>
              <a:gd name="connsiteY5" fmla="*/ 5217287 h 5217287"/>
              <a:gd name="connsiteX6" fmla="*/ 0 w 9231365"/>
              <a:gd name="connsiteY6" fmla="*/ 1395689 h 5217287"/>
              <a:gd name="connsiteX0" fmla="*/ 0 w 9231365"/>
              <a:gd name="connsiteY0" fmla="*/ 1395694 h 5217292"/>
              <a:gd name="connsiteX1" fmla="*/ 2662121 w 9231365"/>
              <a:gd name="connsiteY1" fmla="*/ 32 h 5217292"/>
              <a:gd name="connsiteX2" fmla="*/ 5537669 w 9231365"/>
              <a:gd name="connsiteY2" fmla="*/ 1359601 h 5217292"/>
              <a:gd name="connsiteX3" fmla="*/ 9231365 w 9231365"/>
              <a:gd name="connsiteY3" fmla="*/ 2021336 h 5217292"/>
              <a:gd name="connsiteX4" fmla="*/ 9207301 w 9231365"/>
              <a:gd name="connsiteY4" fmla="*/ 5217292 h 5217292"/>
              <a:gd name="connsiteX5" fmla="*/ 48126 w 9231365"/>
              <a:gd name="connsiteY5" fmla="*/ 5217292 h 5217292"/>
              <a:gd name="connsiteX6" fmla="*/ 0 w 9231365"/>
              <a:gd name="connsiteY6" fmla="*/ 1395694 h 5217292"/>
              <a:gd name="connsiteX0" fmla="*/ 0 w 9231365"/>
              <a:gd name="connsiteY0" fmla="*/ 1395697 h 5217295"/>
              <a:gd name="connsiteX1" fmla="*/ 2662121 w 9231365"/>
              <a:gd name="connsiteY1" fmla="*/ 35 h 5217295"/>
              <a:gd name="connsiteX2" fmla="*/ 5537669 w 9231365"/>
              <a:gd name="connsiteY2" fmla="*/ 1359604 h 5217295"/>
              <a:gd name="connsiteX3" fmla="*/ 9231365 w 9231365"/>
              <a:gd name="connsiteY3" fmla="*/ 2021339 h 5217295"/>
              <a:gd name="connsiteX4" fmla="*/ 9207301 w 9231365"/>
              <a:gd name="connsiteY4" fmla="*/ 5217295 h 5217295"/>
              <a:gd name="connsiteX5" fmla="*/ 48126 w 9231365"/>
              <a:gd name="connsiteY5" fmla="*/ 5217295 h 5217295"/>
              <a:gd name="connsiteX6" fmla="*/ 0 w 9231365"/>
              <a:gd name="connsiteY6" fmla="*/ 1395697 h 5217295"/>
              <a:gd name="connsiteX0" fmla="*/ 0 w 9231365"/>
              <a:gd name="connsiteY0" fmla="*/ 1399409 h 5221007"/>
              <a:gd name="connsiteX1" fmla="*/ 2662121 w 9231365"/>
              <a:gd name="connsiteY1" fmla="*/ 3747 h 5221007"/>
              <a:gd name="connsiteX2" fmla="*/ 5537669 w 9231365"/>
              <a:gd name="connsiteY2" fmla="*/ 1363316 h 5221007"/>
              <a:gd name="connsiteX3" fmla="*/ 9231365 w 9231365"/>
              <a:gd name="connsiteY3" fmla="*/ 2025051 h 5221007"/>
              <a:gd name="connsiteX4" fmla="*/ 9207301 w 9231365"/>
              <a:gd name="connsiteY4" fmla="*/ 5221007 h 5221007"/>
              <a:gd name="connsiteX5" fmla="*/ 48126 w 9231365"/>
              <a:gd name="connsiteY5" fmla="*/ 5221007 h 5221007"/>
              <a:gd name="connsiteX6" fmla="*/ 0 w 9231365"/>
              <a:gd name="connsiteY6" fmla="*/ 1399409 h 5221007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9088 h 5220686"/>
              <a:gd name="connsiteX1" fmla="*/ 2662121 w 9231365"/>
              <a:gd name="connsiteY1" fmla="*/ 3426 h 5220686"/>
              <a:gd name="connsiteX2" fmla="*/ 5537669 w 9231365"/>
              <a:gd name="connsiteY2" fmla="*/ 1362995 h 5220686"/>
              <a:gd name="connsiteX3" fmla="*/ 9231365 w 9231365"/>
              <a:gd name="connsiteY3" fmla="*/ 2024730 h 5220686"/>
              <a:gd name="connsiteX4" fmla="*/ 9207301 w 9231365"/>
              <a:gd name="connsiteY4" fmla="*/ 5220686 h 5220686"/>
              <a:gd name="connsiteX5" fmla="*/ 48126 w 9231365"/>
              <a:gd name="connsiteY5" fmla="*/ 5220686 h 5220686"/>
              <a:gd name="connsiteX6" fmla="*/ 0 w 9231365"/>
              <a:gd name="connsiteY6" fmla="*/ 1399088 h 5220686"/>
              <a:gd name="connsiteX0" fmla="*/ 0 w 9231365"/>
              <a:gd name="connsiteY0" fmla="*/ 1398527 h 5220125"/>
              <a:gd name="connsiteX1" fmla="*/ 2662121 w 9231365"/>
              <a:gd name="connsiteY1" fmla="*/ 2865 h 5220125"/>
              <a:gd name="connsiteX2" fmla="*/ 5537669 w 9231365"/>
              <a:gd name="connsiteY2" fmla="*/ 1362434 h 5220125"/>
              <a:gd name="connsiteX3" fmla="*/ 9231365 w 9231365"/>
              <a:gd name="connsiteY3" fmla="*/ 1964012 h 5220125"/>
              <a:gd name="connsiteX4" fmla="*/ 9207301 w 9231365"/>
              <a:gd name="connsiteY4" fmla="*/ 5220125 h 5220125"/>
              <a:gd name="connsiteX5" fmla="*/ 48126 w 9231365"/>
              <a:gd name="connsiteY5" fmla="*/ 5220125 h 5220125"/>
              <a:gd name="connsiteX6" fmla="*/ 0 w 9231365"/>
              <a:gd name="connsiteY6" fmla="*/ 1398527 h 5220125"/>
              <a:gd name="connsiteX0" fmla="*/ 0 w 9231365"/>
              <a:gd name="connsiteY0" fmla="*/ 1399319 h 5220917"/>
              <a:gd name="connsiteX1" fmla="*/ 2662121 w 9231365"/>
              <a:gd name="connsiteY1" fmla="*/ 3657 h 5220917"/>
              <a:gd name="connsiteX2" fmla="*/ 5537669 w 9231365"/>
              <a:gd name="connsiteY2" fmla="*/ 1363226 h 5220917"/>
              <a:gd name="connsiteX3" fmla="*/ 9231365 w 9231365"/>
              <a:gd name="connsiteY3" fmla="*/ 1964804 h 5220917"/>
              <a:gd name="connsiteX4" fmla="*/ 9207301 w 9231365"/>
              <a:gd name="connsiteY4" fmla="*/ 5220917 h 5220917"/>
              <a:gd name="connsiteX5" fmla="*/ 48126 w 9231365"/>
              <a:gd name="connsiteY5" fmla="*/ 5220917 h 5220917"/>
              <a:gd name="connsiteX6" fmla="*/ 0 w 9231365"/>
              <a:gd name="connsiteY6" fmla="*/ 1399319 h 5220917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418 h 5221016"/>
              <a:gd name="connsiteX1" fmla="*/ 2662121 w 9231365"/>
              <a:gd name="connsiteY1" fmla="*/ 3756 h 5221016"/>
              <a:gd name="connsiteX2" fmla="*/ 5537669 w 9231365"/>
              <a:gd name="connsiteY2" fmla="*/ 1363325 h 5221016"/>
              <a:gd name="connsiteX3" fmla="*/ 9231365 w 9231365"/>
              <a:gd name="connsiteY3" fmla="*/ 1964903 h 5221016"/>
              <a:gd name="connsiteX4" fmla="*/ 9207301 w 9231365"/>
              <a:gd name="connsiteY4" fmla="*/ 5221016 h 5221016"/>
              <a:gd name="connsiteX5" fmla="*/ 48126 w 9231365"/>
              <a:gd name="connsiteY5" fmla="*/ 5221016 h 5221016"/>
              <a:gd name="connsiteX6" fmla="*/ 0 w 9231365"/>
              <a:gd name="connsiteY6" fmla="*/ 1399418 h 5221016"/>
              <a:gd name="connsiteX0" fmla="*/ 0 w 9231365"/>
              <a:gd name="connsiteY0" fmla="*/ 1399688 h 5221286"/>
              <a:gd name="connsiteX1" fmla="*/ 2662121 w 9231365"/>
              <a:gd name="connsiteY1" fmla="*/ 4026 h 5221286"/>
              <a:gd name="connsiteX2" fmla="*/ 5537669 w 9231365"/>
              <a:gd name="connsiteY2" fmla="*/ 1363595 h 5221286"/>
              <a:gd name="connsiteX3" fmla="*/ 9231365 w 9231365"/>
              <a:gd name="connsiteY3" fmla="*/ 1965173 h 5221286"/>
              <a:gd name="connsiteX4" fmla="*/ 9207301 w 9231365"/>
              <a:gd name="connsiteY4" fmla="*/ 5221286 h 5221286"/>
              <a:gd name="connsiteX5" fmla="*/ 48126 w 9231365"/>
              <a:gd name="connsiteY5" fmla="*/ 5221286 h 5221286"/>
              <a:gd name="connsiteX6" fmla="*/ 0 w 9231365"/>
              <a:gd name="connsiteY6" fmla="*/ 1399688 h 5221286"/>
              <a:gd name="connsiteX0" fmla="*/ 0 w 9219333"/>
              <a:gd name="connsiteY0" fmla="*/ 1215923 h 5217995"/>
              <a:gd name="connsiteX1" fmla="*/ 2650089 w 9219333"/>
              <a:gd name="connsiteY1" fmla="*/ 735 h 5217995"/>
              <a:gd name="connsiteX2" fmla="*/ 5525637 w 9219333"/>
              <a:gd name="connsiteY2" fmla="*/ 1360304 h 5217995"/>
              <a:gd name="connsiteX3" fmla="*/ 9219333 w 9219333"/>
              <a:gd name="connsiteY3" fmla="*/ 1961882 h 5217995"/>
              <a:gd name="connsiteX4" fmla="*/ 9195269 w 9219333"/>
              <a:gd name="connsiteY4" fmla="*/ 5217995 h 5217995"/>
              <a:gd name="connsiteX5" fmla="*/ 36094 w 9219333"/>
              <a:gd name="connsiteY5" fmla="*/ 5217995 h 5217995"/>
              <a:gd name="connsiteX6" fmla="*/ 0 w 9219333"/>
              <a:gd name="connsiteY6" fmla="*/ 1215923 h 5217995"/>
              <a:gd name="connsiteX0" fmla="*/ 0 w 9219333"/>
              <a:gd name="connsiteY0" fmla="*/ 1396225 h 5398297"/>
              <a:gd name="connsiteX1" fmla="*/ 2674153 w 9219333"/>
              <a:gd name="connsiteY1" fmla="*/ 563 h 5398297"/>
              <a:gd name="connsiteX2" fmla="*/ 5525637 w 9219333"/>
              <a:gd name="connsiteY2" fmla="*/ 1540606 h 5398297"/>
              <a:gd name="connsiteX3" fmla="*/ 9219333 w 9219333"/>
              <a:gd name="connsiteY3" fmla="*/ 2142184 h 5398297"/>
              <a:gd name="connsiteX4" fmla="*/ 9195269 w 9219333"/>
              <a:gd name="connsiteY4" fmla="*/ 5398297 h 5398297"/>
              <a:gd name="connsiteX5" fmla="*/ 36094 w 9219333"/>
              <a:gd name="connsiteY5" fmla="*/ 5398297 h 5398297"/>
              <a:gd name="connsiteX6" fmla="*/ 0 w 9219333"/>
              <a:gd name="connsiteY6" fmla="*/ 1396225 h 539829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141624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5 h 5397737"/>
              <a:gd name="connsiteX1" fmla="*/ 2674153 w 9219333"/>
              <a:gd name="connsiteY1" fmla="*/ 3 h 5397737"/>
              <a:gd name="connsiteX2" fmla="*/ 5585795 w 9219333"/>
              <a:gd name="connsiteY2" fmla="*/ 1383636 h 5397737"/>
              <a:gd name="connsiteX3" fmla="*/ 9219333 w 9219333"/>
              <a:gd name="connsiteY3" fmla="*/ 2009276 h 5397737"/>
              <a:gd name="connsiteX4" fmla="*/ 9195269 w 9219333"/>
              <a:gd name="connsiteY4" fmla="*/ 5397737 h 5397737"/>
              <a:gd name="connsiteX5" fmla="*/ 36094 w 9219333"/>
              <a:gd name="connsiteY5" fmla="*/ 5397737 h 5397737"/>
              <a:gd name="connsiteX6" fmla="*/ 0 w 9219333"/>
              <a:gd name="connsiteY6" fmla="*/ 1395665 h 5397737"/>
              <a:gd name="connsiteX0" fmla="*/ 0 w 9219333"/>
              <a:gd name="connsiteY0" fmla="*/ 1395666 h 5397738"/>
              <a:gd name="connsiteX1" fmla="*/ 2674153 w 9219333"/>
              <a:gd name="connsiteY1" fmla="*/ 4 h 5397738"/>
              <a:gd name="connsiteX2" fmla="*/ 5585795 w 9219333"/>
              <a:gd name="connsiteY2" fmla="*/ 1383637 h 5397738"/>
              <a:gd name="connsiteX3" fmla="*/ 9219333 w 9219333"/>
              <a:gd name="connsiteY3" fmla="*/ 2009277 h 5397738"/>
              <a:gd name="connsiteX4" fmla="*/ 9195269 w 9219333"/>
              <a:gd name="connsiteY4" fmla="*/ 5397738 h 5397738"/>
              <a:gd name="connsiteX5" fmla="*/ 36094 w 9219333"/>
              <a:gd name="connsiteY5" fmla="*/ 5397738 h 5397738"/>
              <a:gd name="connsiteX6" fmla="*/ 0 w 9219333"/>
              <a:gd name="connsiteY6" fmla="*/ 1395666 h 5397738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7014 h 5399086"/>
              <a:gd name="connsiteX1" fmla="*/ 2674153 w 9219333"/>
              <a:gd name="connsiteY1" fmla="*/ 1352 h 5399086"/>
              <a:gd name="connsiteX2" fmla="*/ 5585795 w 9219333"/>
              <a:gd name="connsiteY2" fmla="*/ 1384985 h 5399086"/>
              <a:gd name="connsiteX3" fmla="*/ 9219333 w 9219333"/>
              <a:gd name="connsiteY3" fmla="*/ 2010625 h 5399086"/>
              <a:gd name="connsiteX4" fmla="*/ 9195269 w 9219333"/>
              <a:gd name="connsiteY4" fmla="*/ 5399086 h 5399086"/>
              <a:gd name="connsiteX5" fmla="*/ 36094 w 9219333"/>
              <a:gd name="connsiteY5" fmla="*/ 5399086 h 5399086"/>
              <a:gd name="connsiteX6" fmla="*/ 0 w 9219333"/>
              <a:gd name="connsiteY6" fmla="*/ 1397014 h 5399086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633 h 5398705"/>
              <a:gd name="connsiteX1" fmla="*/ 2674153 w 9219333"/>
              <a:gd name="connsiteY1" fmla="*/ 971 h 5398705"/>
              <a:gd name="connsiteX2" fmla="*/ 5585795 w 9219333"/>
              <a:gd name="connsiteY2" fmla="*/ 1384604 h 5398705"/>
              <a:gd name="connsiteX3" fmla="*/ 9219333 w 9219333"/>
              <a:gd name="connsiteY3" fmla="*/ 1962118 h 5398705"/>
              <a:gd name="connsiteX4" fmla="*/ 9195269 w 9219333"/>
              <a:gd name="connsiteY4" fmla="*/ 5398705 h 5398705"/>
              <a:gd name="connsiteX5" fmla="*/ 36094 w 9219333"/>
              <a:gd name="connsiteY5" fmla="*/ 5398705 h 5398705"/>
              <a:gd name="connsiteX6" fmla="*/ 0 w 9219333"/>
              <a:gd name="connsiteY6" fmla="*/ 1396633 h 5398705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396945 h 5399017"/>
              <a:gd name="connsiteX1" fmla="*/ 2674153 w 9219333"/>
              <a:gd name="connsiteY1" fmla="*/ 1283 h 5399017"/>
              <a:gd name="connsiteX2" fmla="*/ 5585795 w 9219333"/>
              <a:gd name="connsiteY2" fmla="*/ 1384916 h 5399017"/>
              <a:gd name="connsiteX3" fmla="*/ 9219333 w 9219333"/>
              <a:gd name="connsiteY3" fmla="*/ 1962430 h 5399017"/>
              <a:gd name="connsiteX4" fmla="*/ 9195269 w 9219333"/>
              <a:gd name="connsiteY4" fmla="*/ 5399017 h 5399017"/>
              <a:gd name="connsiteX5" fmla="*/ 36094 w 9219333"/>
              <a:gd name="connsiteY5" fmla="*/ 5399017 h 5399017"/>
              <a:gd name="connsiteX6" fmla="*/ 0 w 9219333"/>
              <a:gd name="connsiteY6" fmla="*/ 1396945 h 5399017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36094 w 9219333"/>
              <a:gd name="connsiteY5" fmla="*/ 5402259 h 5402259"/>
              <a:gd name="connsiteX6" fmla="*/ 0 w 9219333"/>
              <a:gd name="connsiteY6" fmla="*/ 1400187 h 5402259"/>
              <a:gd name="connsiteX0" fmla="*/ 10488 w 9229821"/>
              <a:gd name="connsiteY0" fmla="*/ 1400187 h 5426411"/>
              <a:gd name="connsiteX1" fmla="*/ 2684641 w 9229821"/>
              <a:gd name="connsiteY1" fmla="*/ 4525 h 5426411"/>
              <a:gd name="connsiteX2" fmla="*/ 5596283 w 9229821"/>
              <a:gd name="connsiteY2" fmla="*/ 1388158 h 5426411"/>
              <a:gd name="connsiteX3" fmla="*/ 9229821 w 9229821"/>
              <a:gd name="connsiteY3" fmla="*/ 1965672 h 5426411"/>
              <a:gd name="connsiteX4" fmla="*/ 9205757 w 9229821"/>
              <a:gd name="connsiteY4" fmla="*/ 5402259 h 5426411"/>
              <a:gd name="connsiteX5" fmla="*/ 0 w 9229821"/>
              <a:gd name="connsiteY5" fmla="*/ 5426411 h 5426411"/>
              <a:gd name="connsiteX6" fmla="*/ 10488 w 9229821"/>
              <a:gd name="connsiteY6" fmla="*/ 1400187 h 5426411"/>
              <a:gd name="connsiteX0" fmla="*/ 0 w 9219333"/>
              <a:gd name="connsiteY0" fmla="*/ 1400187 h 5426411"/>
              <a:gd name="connsiteX1" fmla="*/ 2674153 w 9219333"/>
              <a:gd name="connsiteY1" fmla="*/ 4525 h 5426411"/>
              <a:gd name="connsiteX2" fmla="*/ 5585795 w 9219333"/>
              <a:gd name="connsiteY2" fmla="*/ 1388158 h 5426411"/>
              <a:gd name="connsiteX3" fmla="*/ 9219333 w 9219333"/>
              <a:gd name="connsiteY3" fmla="*/ 1965672 h 5426411"/>
              <a:gd name="connsiteX4" fmla="*/ 9195269 w 9219333"/>
              <a:gd name="connsiteY4" fmla="*/ 5402259 h 5426411"/>
              <a:gd name="connsiteX5" fmla="*/ 12803 w 9219333"/>
              <a:gd name="connsiteY5" fmla="*/ 5426411 h 5426411"/>
              <a:gd name="connsiteX6" fmla="*/ 0 w 9219333"/>
              <a:gd name="connsiteY6" fmla="*/ 1400187 h 5426411"/>
              <a:gd name="connsiteX0" fmla="*/ 11116 w 9230449"/>
              <a:gd name="connsiteY0" fmla="*/ 1400187 h 5426411"/>
              <a:gd name="connsiteX1" fmla="*/ 2685269 w 9230449"/>
              <a:gd name="connsiteY1" fmla="*/ 4525 h 5426411"/>
              <a:gd name="connsiteX2" fmla="*/ 5596911 w 9230449"/>
              <a:gd name="connsiteY2" fmla="*/ 1388158 h 5426411"/>
              <a:gd name="connsiteX3" fmla="*/ 9230449 w 9230449"/>
              <a:gd name="connsiteY3" fmla="*/ 1965672 h 5426411"/>
              <a:gd name="connsiteX4" fmla="*/ 9206385 w 9230449"/>
              <a:gd name="connsiteY4" fmla="*/ 5402259 h 5426411"/>
              <a:gd name="connsiteX5" fmla="*/ 628 w 9230449"/>
              <a:gd name="connsiteY5" fmla="*/ 5426411 h 5426411"/>
              <a:gd name="connsiteX6" fmla="*/ 11116 w 9230449"/>
              <a:gd name="connsiteY6" fmla="*/ 1400187 h 5426411"/>
              <a:gd name="connsiteX0" fmla="*/ 225 w 9219558"/>
              <a:gd name="connsiteY0" fmla="*/ 1400187 h 5438486"/>
              <a:gd name="connsiteX1" fmla="*/ 2674378 w 9219558"/>
              <a:gd name="connsiteY1" fmla="*/ 4525 h 5438486"/>
              <a:gd name="connsiteX2" fmla="*/ 5586020 w 9219558"/>
              <a:gd name="connsiteY2" fmla="*/ 1388158 h 5438486"/>
              <a:gd name="connsiteX3" fmla="*/ 9219558 w 9219558"/>
              <a:gd name="connsiteY3" fmla="*/ 1965672 h 5438486"/>
              <a:gd name="connsiteX4" fmla="*/ 9195494 w 9219558"/>
              <a:gd name="connsiteY4" fmla="*/ 5402259 h 5438486"/>
              <a:gd name="connsiteX5" fmla="*/ 1383 w 9219558"/>
              <a:gd name="connsiteY5" fmla="*/ 5438486 h 5438486"/>
              <a:gd name="connsiteX6" fmla="*/ 225 w 9219558"/>
              <a:gd name="connsiteY6" fmla="*/ 1400187 h 5438486"/>
              <a:gd name="connsiteX0" fmla="*/ 0 w 9219333"/>
              <a:gd name="connsiteY0" fmla="*/ 1400187 h 5402259"/>
              <a:gd name="connsiteX1" fmla="*/ 2674153 w 9219333"/>
              <a:gd name="connsiteY1" fmla="*/ 4525 h 5402259"/>
              <a:gd name="connsiteX2" fmla="*/ 5585795 w 9219333"/>
              <a:gd name="connsiteY2" fmla="*/ 1388158 h 5402259"/>
              <a:gd name="connsiteX3" fmla="*/ 9219333 w 9219333"/>
              <a:gd name="connsiteY3" fmla="*/ 1965672 h 5402259"/>
              <a:gd name="connsiteX4" fmla="*/ 9195269 w 9219333"/>
              <a:gd name="connsiteY4" fmla="*/ 5402259 h 5402259"/>
              <a:gd name="connsiteX5" fmla="*/ 58781 w 9219333"/>
              <a:gd name="connsiteY5" fmla="*/ 5371568 h 5402259"/>
              <a:gd name="connsiteX6" fmla="*/ 0 w 9219333"/>
              <a:gd name="connsiteY6" fmla="*/ 1400187 h 5402259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199834 w 9223898"/>
              <a:gd name="connsiteY4" fmla="*/ 5402259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3898"/>
              <a:gd name="connsiteY0" fmla="*/ 1400187 h 5409807"/>
              <a:gd name="connsiteX1" fmla="*/ 2678718 w 9223898"/>
              <a:gd name="connsiteY1" fmla="*/ 4525 h 5409807"/>
              <a:gd name="connsiteX2" fmla="*/ 5590360 w 9223898"/>
              <a:gd name="connsiteY2" fmla="*/ 1388158 h 5409807"/>
              <a:gd name="connsiteX3" fmla="*/ 9223898 w 9223898"/>
              <a:gd name="connsiteY3" fmla="*/ 1965672 h 5409807"/>
              <a:gd name="connsiteX4" fmla="*/ 9079788 w 9223898"/>
              <a:gd name="connsiteY4" fmla="*/ 5254083 h 5409807"/>
              <a:gd name="connsiteX5" fmla="*/ 921 w 9223898"/>
              <a:gd name="connsiteY5" fmla="*/ 5409807 h 5409807"/>
              <a:gd name="connsiteX6" fmla="*/ 4565 w 9223898"/>
              <a:gd name="connsiteY6" fmla="*/ 1400187 h 5409807"/>
              <a:gd name="connsiteX0" fmla="*/ 4565 w 9229434"/>
              <a:gd name="connsiteY0" fmla="*/ 1400187 h 5409807"/>
              <a:gd name="connsiteX1" fmla="*/ 2678718 w 9229434"/>
              <a:gd name="connsiteY1" fmla="*/ 4525 h 5409807"/>
              <a:gd name="connsiteX2" fmla="*/ 5590360 w 9229434"/>
              <a:gd name="connsiteY2" fmla="*/ 1388158 h 5409807"/>
              <a:gd name="connsiteX3" fmla="*/ 9223898 w 9229434"/>
              <a:gd name="connsiteY3" fmla="*/ 1965672 h 5409807"/>
              <a:gd name="connsiteX4" fmla="*/ 9228645 w 9229434"/>
              <a:gd name="connsiteY4" fmla="*/ 5407039 h 5409807"/>
              <a:gd name="connsiteX5" fmla="*/ 921 w 9229434"/>
              <a:gd name="connsiteY5" fmla="*/ 5409807 h 5409807"/>
              <a:gd name="connsiteX6" fmla="*/ 4565 w 9229434"/>
              <a:gd name="connsiteY6" fmla="*/ 1400187 h 5409807"/>
              <a:gd name="connsiteX0" fmla="*/ 4565 w 9229434"/>
              <a:gd name="connsiteY0" fmla="*/ 1399152 h 5408772"/>
              <a:gd name="connsiteX1" fmla="*/ 2678718 w 9229434"/>
              <a:gd name="connsiteY1" fmla="*/ 3490 h 5408772"/>
              <a:gd name="connsiteX2" fmla="*/ 5590360 w 9229434"/>
              <a:gd name="connsiteY2" fmla="*/ 1387123 h 5408772"/>
              <a:gd name="connsiteX3" fmla="*/ 9223898 w 9229434"/>
              <a:gd name="connsiteY3" fmla="*/ 1969416 h 5408772"/>
              <a:gd name="connsiteX4" fmla="*/ 9228645 w 9229434"/>
              <a:gd name="connsiteY4" fmla="*/ 5406004 h 5408772"/>
              <a:gd name="connsiteX5" fmla="*/ 921 w 9229434"/>
              <a:gd name="connsiteY5" fmla="*/ 5408772 h 5408772"/>
              <a:gd name="connsiteX6" fmla="*/ 4565 w 9229434"/>
              <a:gd name="connsiteY6" fmla="*/ 1399152 h 5408772"/>
              <a:gd name="connsiteX0" fmla="*/ 224 w 9229895"/>
              <a:gd name="connsiteY0" fmla="*/ 1400449 h 5405288"/>
              <a:gd name="connsiteX1" fmla="*/ 2679179 w 9229895"/>
              <a:gd name="connsiteY1" fmla="*/ 6 h 5405288"/>
              <a:gd name="connsiteX2" fmla="*/ 5590821 w 9229895"/>
              <a:gd name="connsiteY2" fmla="*/ 1383639 h 5405288"/>
              <a:gd name="connsiteX3" fmla="*/ 9224359 w 9229895"/>
              <a:gd name="connsiteY3" fmla="*/ 1965932 h 5405288"/>
              <a:gd name="connsiteX4" fmla="*/ 9229106 w 9229895"/>
              <a:gd name="connsiteY4" fmla="*/ 5402520 h 5405288"/>
              <a:gd name="connsiteX5" fmla="*/ 1382 w 9229895"/>
              <a:gd name="connsiteY5" fmla="*/ 5405288 h 5405288"/>
              <a:gd name="connsiteX6" fmla="*/ 224 w 9229895"/>
              <a:gd name="connsiteY6" fmla="*/ 1400449 h 5405288"/>
              <a:gd name="connsiteX0" fmla="*/ 157384 w 9228594"/>
              <a:gd name="connsiteY0" fmla="*/ 1371769 h 5405287"/>
              <a:gd name="connsiteX1" fmla="*/ 2677878 w 9228594"/>
              <a:gd name="connsiteY1" fmla="*/ 5 h 5405287"/>
              <a:gd name="connsiteX2" fmla="*/ 5589520 w 9228594"/>
              <a:gd name="connsiteY2" fmla="*/ 1383638 h 5405287"/>
              <a:gd name="connsiteX3" fmla="*/ 9223058 w 9228594"/>
              <a:gd name="connsiteY3" fmla="*/ 1965931 h 5405287"/>
              <a:gd name="connsiteX4" fmla="*/ 9227805 w 9228594"/>
              <a:gd name="connsiteY4" fmla="*/ 5402519 h 5405287"/>
              <a:gd name="connsiteX5" fmla="*/ 81 w 9228594"/>
              <a:gd name="connsiteY5" fmla="*/ 5405287 h 5405287"/>
              <a:gd name="connsiteX6" fmla="*/ 157384 w 9228594"/>
              <a:gd name="connsiteY6" fmla="*/ 1371769 h 5405287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2217 h 5405295"/>
              <a:gd name="connsiteX1" fmla="*/ 2679179 w 9229895"/>
              <a:gd name="connsiteY1" fmla="*/ 13 h 5405295"/>
              <a:gd name="connsiteX2" fmla="*/ 5590821 w 9229895"/>
              <a:gd name="connsiteY2" fmla="*/ 1383646 h 5405295"/>
              <a:gd name="connsiteX3" fmla="*/ 9224359 w 9229895"/>
              <a:gd name="connsiteY3" fmla="*/ 1965939 h 5405295"/>
              <a:gd name="connsiteX4" fmla="*/ 9229106 w 9229895"/>
              <a:gd name="connsiteY4" fmla="*/ 5402527 h 5405295"/>
              <a:gd name="connsiteX5" fmla="*/ 1382 w 9229895"/>
              <a:gd name="connsiteY5" fmla="*/ 5405295 h 5405295"/>
              <a:gd name="connsiteX6" fmla="*/ 223 w 9229895"/>
              <a:gd name="connsiteY6" fmla="*/ 1362217 h 5405295"/>
              <a:gd name="connsiteX0" fmla="*/ 223 w 9229895"/>
              <a:gd name="connsiteY0" fmla="*/ 1363702 h 5406780"/>
              <a:gd name="connsiteX1" fmla="*/ 2679179 w 9229895"/>
              <a:gd name="connsiteY1" fmla="*/ 1498 h 5406780"/>
              <a:gd name="connsiteX2" fmla="*/ 5590821 w 9229895"/>
              <a:gd name="connsiteY2" fmla="*/ 1385131 h 5406780"/>
              <a:gd name="connsiteX3" fmla="*/ 9224359 w 9229895"/>
              <a:gd name="connsiteY3" fmla="*/ 1967424 h 5406780"/>
              <a:gd name="connsiteX4" fmla="*/ 9229106 w 9229895"/>
              <a:gd name="connsiteY4" fmla="*/ 5404012 h 5406780"/>
              <a:gd name="connsiteX5" fmla="*/ 1382 w 9229895"/>
              <a:gd name="connsiteY5" fmla="*/ 5406780 h 5406780"/>
              <a:gd name="connsiteX6" fmla="*/ 223 w 9229895"/>
              <a:gd name="connsiteY6" fmla="*/ 1363702 h 540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29895" h="5406780">
                <a:moveTo>
                  <a:pt x="223" y="1363702"/>
                </a:moveTo>
                <a:cubicBezTo>
                  <a:pt x="776784" y="694686"/>
                  <a:pt x="1565447" y="46228"/>
                  <a:pt x="2679179" y="1498"/>
                </a:cubicBezTo>
                <a:cubicBezTo>
                  <a:pt x="3792911" y="-43232"/>
                  <a:pt x="4924544" y="924647"/>
                  <a:pt x="5590821" y="1385131"/>
                </a:cubicBezTo>
                <a:cubicBezTo>
                  <a:pt x="6257098" y="1845615"/>
                  <a:pt x="7574028" y="2886575"/>
                  <a:pt x="9224359" y="1967424"/>
                </a:cubicBezTo>
                <a:cubicBezTo>
                  <a:pt x="9220349" y="2940500"/>
                  <a:pt x="9233116" y="4430936"/>
                  <a:pt x="9229106" y="5404012"/>
                </a:cubicBezTo>
                <a:lnTo>
                  <a:pt x="1382" y="5406780"/>
                </a:lnTo>
                <a:cubicBezTo>
                  <a:pt x="-2886" y="4064705"/>
                  <a:pt x="4491" y="2705777"/>
                  <a:pt x="223" y="136370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</a:schemeClr>
              </a:gs>
              <a:gs pos="29000">
                <a:srgbClr val="F3F3F3"/>
              </a:gs>
              <a:gs pos="82000">
                <a:schemeClr val="bg1"/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315199" y="-76200"/>
            <a:ext cx="2057401" cy="1752600"/>
          </a:xfrm>
        </p:spPr>
        <p:txBody>
          <a:bodyPr anchor="ctr" anchorCtr="0">
            <a:noAutofit/>
          </a:bodyPr>
          <a:lstStyle>
            <a:lvl1pPr marL="0" indent="0" algn="ctr">
              <a:buFontTx/>
              <a:buNone/>
              <a:defRPr sz="5400" b="1" i="0" baseline="0">
                <a:solidFill>
                  <a:schemeClr val="tx1"/>
                </a:solidFill>
                <a:effectLst/>
                <a:latin typeface="Franklin Gothic Demi" panose="020B0703020102020204" pitchFamily="34" charset="0"/>
                <a:ea typeface="Adobe Fan Heiti Std B" pitchFamily="34" charset="-128"/>
              </a:defRPr>
            </a:lvl1pPr>
          </a:lstStyle>
          <a:p>
            <a:pPr lvl="0"/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1" name="Subtitle 2"/>
          <p:cNvSpPr txBox="1">
            <a:spLocks/>
          </p:cNvSpPr>
          <p:nvPr userDrawn="1"/>
        </p:nvSpPr>
        <p:spPr>
          <a:xfrm>
            <a:off x="4953000" y="361951"/>
            <a:ext cx="3048000" cy="106680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None/>
              <a:defRPr sz="6600" kern="1200" baseline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smtClean="0">
                <a:solidFill>
                  <a:schemeClr val="accent5">
                    <a:lumMod val="75000"/>
                  </a:schemeClr>
                </a:solidFill>
                <a:latin typeface="Kalinga" panose="020B0502040204020203" pitchFamily="34" charset="0"/>
                <a:ea typeface="Kozuka Gothic Pr6N EL" panose="020B0200000000000000" pitchFamily="34" charset="-128"/>
                <a:cs typeface="Kalinga" panose="020B0502040204020203" pitchFamily="34" charset="0"/>
              </a:rPr>
              <a:t>CHAPTER</a:t>
            </a:r>
            <a:endParaRPr lang="en-US" sz="4800" dirty="0">
              <a:solidFill>
                <a:schemeClr val="accent5">
                  <a:lumMod val="75000"/>
                </a:schemeClr>
              </a:solidFill>
              <a:latin typeface="Kalinga" panose="020B0502040204020203" pitchFamily="34" charset="0"/>
              <a:ea typeface="Kozuka Gothic Pr6N EL" panose="020B0200000000000000" pitchFamily="34" charset="-128"/>
              <a:cs typeface="Kalinga" panose="020B0502040204020203" pitchFamily="34" charset="0"/>
            </a:endParaRPr>
          </a:p>
        </p:txBody>
      </p:sp>
      <p:sp>
        <p:nvSpPr>
          <p:cNvPr id="1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000" y="4478924"/>
            <a:ext cx="8077200" cy="1998076"/>
          </a:xfrm>
        </p:spPr>
        <p:txBody>
          <a:bodyPr anchor="ctr">
            <a:noAutofit/>
          </a:bodyPr>
          <a:lstStyle>
            <a:lvl1pPr marL="0" indent="0" algn="l">
              <a:lnSpc>
                <a:spcPts val="5400"/>
              </a:lnSpc>
              <a:spcBef>
                <a:spcPts val="600"/>
              </a:spcBef>
              <a:spcAft>
                <a:spcPts val="600"/>
              </a:spcAft>
              <a:buNone/>
              <a:defRPr sz="4800" baseline="0">
                <a:solidFill>
                  <a:schemeClr val="tx1"/>
                </a:solidFill>
                <a:latin typeface="Kozuka Gothic Pro L" panose="020B0200000000000000" pitchFamily="34" charset="-128"/>
                <a:ea typeface="Kozuka Gothic Pro L" panose="020B0200000000000000" pitchFamily="34" charset="-128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Introduction to Information Systems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4762" y="1066800"/>
            <a:ext cx="9154254" cy="2667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0202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_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>
            <a:lvl1pPr algn="l">
              <a:defRPr sz="4400" b="0" baseline="0">
                <a:solidFill>
                  <a:schemeClr val="tx2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 smtClean="0"/>
              <a:t>CHAPTER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>
            <a:lvl1pPr marL="514350" indent="-514350"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Kalinga" panose="020B0502040204020203" pitchFamily="34" charset="0"/>
                <a:ea typeface="Verdana" panose="020B0604030504040204" pitchFamily="34" charset="0"/>
                <a:cs typeface="Kalinga" panose="020B0502040204020203" pitchFamily="34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8392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_Learning_Ob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>
            <a:lvl1pPr marL="514350" indent="-514350">
              <a:buClr>
                <a:schemeClr val="accent2">
                  <a:lumMod val="75000"/>
                </a:schemeClr>
              </a:buClr>
              <a:buSzPct val="100000"/>
              <a:buFont typeface="+mj-lt"/>
              <a:buAutoNum type="arabicPeriod"/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Kalinga" panose="020B0502040204020203" pitchFamily="34" charset="0"/>
                <a:ea typeface="Verdana" panose="020B0604030504040204" pitchFamily="34" charset="0"/>
                <a:cs typeface="Kalinga" panose="020B0502040204020203" pitchFamily="34" charset="0"/>
              </a:defRPr>
            </a:lvl1pPr>
            <a:lvl2pPr>
              <a:defRPr baseline="0">
                <a:latin typeface="Times New Roman" pitchFamily="18" charset="0"/>
              </a:defRPr>
            </a:lvl2pPr>
            <a:lvl3pPr>
              <a:defRPr baseline="0">
                <a:latin typeface="Times New Roman" pitchFamily="18" charset="0"/>
              </a:defRPr>
            </a:lvl3pPr>
            <a:lvl4pPr>
              <a:defRPr baseline="0">
                <a:latin typeface="Times New Roman" pitchFamily="18" charset="0"/>
              </a:defRPr>
            </a:lvl4pPr>
            <a:lvl5pPr>
              <a:defRPr baseline="0">
                <a:latin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0" y="304800"/>
            <a:ext cx="8534400" cy="0"/>
          </a:xfrm>
          <a:prstGeom prst="line">
            <a:avLst/>
          </a:prstGeom>
          <a:ln w="254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457200" y="533400"/>
            <a:ext cx="8686800" cy="1066800"/>
          </a:xfrm>
        </p:spPr>
        <p:txBody>
          <a:bodyPr>
            <a:normAutofit/>
          </a:bodyPr>
          <a:lstStyle>
            <a:lvl1pPr marL="0" indent="0" algn="l">
              <a:lnSpc>
                <a:spcPts val="6800"/>
              </a:lnSpc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accent2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LEARNING 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3933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C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477000"/>
            <a:ext cx="86868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 userDrawn="1"/>
        </p:nvSpPr>
        <p:spPr>
          <a:xfrm>
            <a:off x="8382000" y="5715000"/>
            <a:ext cx="304800" cy="762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09600" y="1219200"/>
            <a:ext cx="8534400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119896"/>
            <a:ext cx="2133600" cy="365125"/>
          </a:xfrm>
        </p:spPr>
        <p:txBody>
          <a:bodyPr/>
          <a:lstStyle/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457200" y="1371600"/>
            <a:ext cx="8229600" cy="4876800"/>
          </a:xfrm>
        </p:spPr>
        <p:txBody>
          <a:bodyPr>
            <a:normAutofit/>
          </a:bodyPr>
          <a:lstStyle>
            <a:lvl1pPr>
              <a:defRPr sz="3200" b="1" baseline="0">
                <a:solidFill>
                  <a:schemeClr val="accent5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chemeClr val="accent1">
                  <a:lumMod val="75000"/>
                </a:schemeClr>
              </a:buClr>
              <a:buFont typeface="+mj-lt"/>
              <a:buAutoNum type="arabicPeriod"/>
              <a:defRPr sz="2400" baseline="0">
                <a:solidFill>
                  <a:schemeClr val="accent5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accent5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accent5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accent5">
                    <a:lumMod val="7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Title 1"/>
          <p:cNvSpPr txBox="1">
            <a:spLocks/>
          </p:cNvSpPr>
          <p:nvPr userDrawn="1"/>
        </p:nvSpPr>
        <p:spPr>
          <a:xfrm>
            <a:off x="457200" y="228600"/>
            <a:ext cx="5638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 baseline="0">
                <a:solidFill>
                  <a:srgbClr val="00CCF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b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</a:rPr>
              <a:t>Opening Case</a:t>
            </a:r>
            <a:endParaRPr lang="en-US" b="0" dirty="0">
              <a:solidFill>
                <a:schemeClr val="tx1">
                  <a:lumMod val="75000"/>
                  <a:lumOff val="25000"/>
                </a:schemeClr>
              </a:solidFill>
              <a:latin typeface="Adobe Fan Heiti Std B"/>
            </a:endParaRPr>
          </a:p>
        </p:txBody>
      </p:sp>
    </p:spTree>
    <p:extLst>
      <p:ext uri="{BB962C8B-B14F-4D97-AF65-F5344CB8AC3E}">
        <p14:creationId xmlns:p14="http://schemas.microsoft.com/office/powerpoint/2010/main" val="3856188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ts_about_b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 userDrawn="1"/>
        </p:nvSpPr>
        <p:spPr>
          <a:xfrm>
            <a:off x="410862" y="606463"/>
            <a:ext cx="8809338" cy="79083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 userDrawn="1"/>
        </p:nvSpPr>
        <p:spPr>
          <a:xfrm>
            <a:off x="410862" y="1397295"/>
            <a:ext cx="8809338" cy="4933655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Content Placeholder 20"/>
          <p:cNvSpPr>
            <a:spLocks noGrp="1"/>
          </p:cNvSpPr>
          <p:nvPr userDrawn="1">
            <p:ph sz="quarter" idx="16"/>
          </p:nvPr>
        </p:nvSpPr>
        <p:spPr>
          <a:xfrm>
            <a:off x="609600" y="1600200"/>
            <a:ext cx="8001000" cy="4648200"/>
          </a:xfrm>
        </p:spPr>
        <p:txBody>
          <a:bodyPr/>
          <a:lstStyle>
            <a:lvl1pPr>
              <a:defRPr sz="32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71550" indent="-514350">
              <a:buClr>
                <a:schemeClr val="tx1">
                  <a:lumMod val="85000"/>
                  <a:lumOff val="15000"/>
                </a:schemeClr>
              </a:buClr>
              <a:buFont typeface="+mj-lt"/>
              <a:buAutoNum type="arabicPeriod"/>
              <a:defRPr sz="240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500449" y="635296"/>
            <a:ext cx="1404551" cy="990600"/>
          </a:xfrm>
        </p:spPr>
        <p:txBody>
          <a:bodyPr>
            <a:normAutofit/>
          </a:bodyPr>
          <a:lstStyle>
            <a:lvl1pPr marL="0" indent="0">
              <a:buNone/>
              <a:defRPr sz="4400" b="1" i="0" baseline="0">
                <a:solidFill>
                  <a:srgbClr val="C0000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IT’s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1905000" y="635296"/>
            <a:ext cx="7162800" cy="990600"/>
          </a:xfrm>
        </p:spPr>
        <p:txBody>
          <a:bodyPr>
            <a:normAutofit/>
          </a:bodyPr>
          <a:lstStyle>
            <a:lvl1pPr marL="0" indent="0">
              <a:buNone/>
              <a:defRPr sz="4400" b="0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n-US" dirty="0" smtClean="0"/>
              <a:t>About Business  0.0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85948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57400" y="304800"/>
            <a:ext cx="6553199" cy="1676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 hasCustomPrompt="1"/>
          </p:nvPr>
        </p:nvSpPr>
        <p:spPr>
          <a:xfrm>
            <a:off x="76200" y="0"/>
            <a:ext cx="1981200" cy="1524000"/>
          </a:xfrm>
        </p:spPr>
        <p:txBody>
          <a:bodyPr>
            <a:noAutofit/>
          </a:bodyPr>
          <a:lstStyle>
            <a:lvl1pPr marL="0" indent="0" algn="ctr">
              <a:buNone/>
              <a:defRPr sz="7200" baseline="0">
                <a:solidFill>
                  <a:srgbClr val="C00000"/>
                </a:solidFill>
                <a:latin typeface="Century Gothic" pitchFamily="34" charset="0"/>
              </a:defRPr>
            </a:lvl1pPr>
            <a:lvl2pPr marL="457200" indent="0">
              <a:buNone/>
              <a:defRPr sz="7200" baseline="0">
                <a:latin typeface="Century Gothic" pitchFamily="34" charset="0"/>
              </a:defRPr>
            </a:lvl2pPr>
            <a:lvl3pPr marL="914400" indent="0">
              <a:buNone/>
              <a:defRPr sz="7200" baseline="0">
                <a:latin typeface="Century Gothic" pitchFamily="34" charset="0"/>
              </a:defRPr>
            </a:lvl3pPr>
            <a:lvl4pPr marL="1371600" indent="0">
              <a:buNone/>
              <a:defRPr sz="7200" baseline="0">
                <a:latin typeface="Century Gothic" pitchFamily="34" charset="0"/>
              </a:defRPr>
            </a:lvl4pPr>
            <a:lvl5pPr marL="1828800" indent="0">
              <a:buNone/>
              <a:defRPr sz="7200" baseline="0">
                <a:latin typeface="Century Gothic" pitchFamily="34" charset="0"/>
              </a:defRPr>
            </a:lvl5pPr>
          </a:lstStyle>
          <a:p>
            <a:pPr lvl="0"/>
            <a:r>
              <a:rPr lang="en-US" dirty="0" smtClean="0"/>
              <a:t>0.0</a:t>
            </a:r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133600"/>
            <a:ext cx="8001000" cy="4114800"/>
          </a:xfrm>
        </p:spPr>
        <p:txBody>
          <a:bodyPr/>
          <a:lstStyle>
            <a:lvl1pPr>
              <a:defRPr baseline="0">
                <a:solidFill>
                  <a:srgbClr val="C0000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945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_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17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9600" y="304800"/>
            <a:ext cx="8000999" cy="914400"/>
          </a:xfrm>
        </p:spPr>
        <p:txBody>
          <a:bodyPr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1600200"/>
            <a:ext cx="8001000" cy="464820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1219200"/>
            <a:ext cx="8534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0632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zaxc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3716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C0000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524000"/>
            <a:ext cx="8153400" cy="472440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447800"/>
            <a:ext cx="85344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0400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C0000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133600"/>
            <a:ext cx="8001000" cy="4114800"/>
          </a:xfrm>
        </p:spPr>
        <p:txBody>
          <a:bodyPr/>
          <a:lstStyle>
            <a:lvl1pPr>
              <a:defRPr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0354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rgbClr val="0070C0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6313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 Level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 userDrawn="1"/>
        </p:nvCxnSpPr>
        <p:spPr>
          <a:xfrm>
            <a:off x="609600" y="6324600"/>
            <a:ext cx="8534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 userDrawn="1"/>
        </p:nvSpPr>
        <p:spPr>
          <a:xfrm>
            <a:off x="6781800" y="6362700"/>
            <a:ext cx="2362200" cy="3429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6764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C392DC9-9688-4E44-A90B-C333AD8FEA0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609600" y="2286000"/>
            <a:ext cx="8001000" cy="39624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905000"/>
            <a:ext cx="8534400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125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lide_Level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1447800"/>
          </a:xfrm>
        </p:spPr>
        <p:txBody>
          <a:bodyPr anchor="b" anchorCtr="0">
            <a:normAutofit/>
          </a:bodyPr>
          <a:lstStyle>
            <a:lvl1pPr marL="0" indent="0" algn="l">
              <a:spcBef>
                <a:spcPts val="600"/>
              </a:spcBef>
              <a:spcAft>
                <a:spcPts val="600"/>
              </a:spcAft>
              <a:buNone/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24" name="Content Placeholder 20"/>
          <p:cNvSpPr>
            <a:spLocks noGrp="1"/>
          </p:cNvSpPr>
          <p:nvPr>
            <p:ph sz="quarter" idx="15"/>
          </p:nvPr>
        </p:nvSpPr>
        <p:spPr>
          <a:xfrm>
            <a:off x="457200" y="1828800"/>
            <a:ext cx="8153400" cy="48006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cxnSp>
        <p:nvCxnSpPr>
          <p:cNvPr id="25" name="Straight Connector 24"/>
          <p:cNvCxnSpPr/>
          <p:nvPr userDrawn="1"/>
        </p:nvCxnSpPr>
        <p:spPr>
          <a:xfrm>
            <a:off x="0" y="1676400"/>
            <a:ext cx="8534400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4594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92DC9-9688-4E44-A90B-C333AD8FEA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641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5" r:id="rId3"/>
    <p:sldLayoutId id="2147483654" r:id="rId4"/>
    <p:sldLayoutId id="2147483662" r:id="rId5"/>
    <p:sldLayoutId id="2147483663" r:id="rId6"/>
    <p:sldLayoutId id="2147483684" r:id="rId7"/>
    <p:sldLayoutId id="2147483676" r:id="rId8"/>
    <p:sldLayoutId id="2147483677" r:id="rId9"/>
    <p:sldLayoutId id="2147483682" r:id="rId10"/>
    <p:sldLayoutId id="2147483683" r:id="rId11"/>
    <p:sldLayoutId id="214748366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dobe Fan Heiti Std B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SXZoqd40KVc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ynda.com/Leadership-Management-tutorials/three-strikes-rule/126132/711522-4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study.com/academy/lesson/what-is-business-analysis-process-methods-example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hbr.org/video/2386816175001/business-analytics-defined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rbes.com/sites/bernardmarr/2016/02/04/the-18-best-analytics-tools-every-business-manager-should-know/#9c0cf005d397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Business Analytics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20" y="1066800"/>
            <a:ext cx="9220201" cy="308374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6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Understand Managers Job and Decision Making</a:t>
            </a:r>
          </a:p>
          <a:p>
            <a:r>
              <a:rPr lang="en-US" dirty="0" smtClean="0"/>
              <a:t>Learn to use decision </a:t>
            </a:r>
            <a:r>
              <a:rPr lang="en-US" dirty="0"/>
              <a:t>support framework to demonstrate how </a:t>
            </a:r>
            <a:r>
              <a:rPr lang="en-US" dirty="0" smtClean="0"/>
              <a:t>IT </a:t>
            </a:r>
            <a:r>
              <a:rPr lang="en-US" dirty="0"/>
              <a:t>supports managerial decision </a:t>
            </a:r>
            <a:r>
              <a:rPr lang="en-US" dirty="0" smtClean="0"/>
              <a:t>making.</a:t>
            </a:r>
            <a:endParaRPr lang="en-US" dirty="0"/>
          </a:p>
          <a:p>
            <a:r>
              <a:rPr lang="en-US" dirty="0"/>
              <a:t>Describe </a:t>
            </a:r>
            <a:r>
              <a:rPr lang="en-US" dirty="0" smtClean="0"/>
              <a:t>business analytics (BA) </a:t>
            </a:r>
            <a:r>
              <a:rPr lang="en-US" dirty="0"/>
              <a:t>process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Describe BA tools and examples.</a:t>
            </a:r>
          </a:p>
          <a:p>
            <a:r>
              <a:rPr lang="en-US" dirty="0" smtClean="0"/>
              <a:t>Understand the </a:t>
            </a:r>
            <a:r>
              <a:rPr lang="en-US" dirty="0"/>
              <a:t>definition and </a:t>
            </a:r>
            <a:r>
              <a:rPr lang="en-US" dirty="0" smtClean="0"/>
              <a:t>use cases for descriptive, predictive, </a:t>
            </a:r>
            <a:r>
              <a:rPr lang="en-US" dirty="0"/>
              <a:t>and prescriptive analytics.</a:t>
            </a:r>
          </a:p>
          <a:p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>
          <a:xfrm>
            <a:off x="304800" y="533400"/>
            <a:ext cx="8839200" cy="1066800"/>
          </a:xfrm>
        </p:spPr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5685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0" y="1600200"/>
            <a:ext cx="3581400" cy="4419600"/>
          </a:xfrm>
        </p:spPr>
        <p:txBody>
          <a:bodyPr>
            <a:noAutofit/>
          </a:bodyPr>
          <a:lstStyle/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What </a:t>
            </a:r>
            <a:r>
              <a:rPr lang="en-US" sz="2000" dirty="0"/>
              <a:t>happened?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Why is this happening?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What will happen if the trend continues?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What will happen next?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What is the best (or worst) that can happen?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/>
              <a:t>Where the problem is?</a:t>
            </a:r>
          </a:p>
          <a:p>
            <a:pPr marL="40005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What </a:t>
            </a:r>
            <a:r>
              <a:rPr lang="en-US" sz="2000" dirty="0" smtClean="0"/>
              <a:t>actions should we take to achieve successful business outcomes?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470" y="7143"/>
            <a:ext cx="2272423" cy="2202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755" y="2916438"/>
            <a:ext cx="2970245" cy="196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1" y="5010727"/>
            <a:ext cx="3048000" cy="184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247471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Business is all about decision </a:t>
            </a:r>
            <a:r>
              <a:rPr lang="en-US" sz="2400" dirty="0" smtClean="0"/>
              <a:t>making: Yes, No, or Maybe???</a:t>
            </a:r>
            <a:endParaRPr lang="en-US" sz="2400" dirty="0"/>
          </a:p>
        </p:txBody>
      </p:sp>
      <p:sp>
        <p:nvSpPr>
          <p:cNvPr id="8" name="Cloud Callout 7"/>
          <p:cNvSpPr/>
          <p:nvPr/>
        </p:nvSpPr>
        <p:spPr>
          <a:xfrm>
            <a:off x="6096000" y="7143"/>
            <a:ext cx="2819400" cy="2660174"/>
          </a:xfrm>
          <a:prstGeom prst="cloudCallout">
            <a:avLst>
              <a:gd name="adj1" fmla="val -73629"/>
              <a:gd name="adj2" fmla="val 6964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400" dirty="0"/>
              <a:t>IS such as Business Analytics (BA) can help to provide the right information to the right person, in the right amount, at the right time, in the right format</a:t>
            </a:r>
            <a:r>
              <a:rPr lang="en-US" sz="1400" dirty="0" smtClean="0"/>
              <a:t>.</a:t>
            </a:r>
            <a:endParaRPr lang="en-US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3581400" y="3354925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www.youtube.com/watch?v=SXZoqd40KVc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26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8" grpId="0" animBg="1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Management and Decision Making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0" y="2133600"/>
            <a:ext cx="3276600" cy="38100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Management: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A  process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by which an organization achieves its goals through the use of resources (people,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money,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materials, and information).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Productivity: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The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ratio between the inputs and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outputs to measure managers’ success. </a:t>
            </a:r>
            <a:endParaRPr lang="en-US" sz="1600" dirty="0" smtClean="0"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Decision: 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A  systematic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process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 of making choice </a:t>
            </a:r>
            <a:r>
              <a:rPr lang="en-US" sz="1600" dirty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among two or more </a:t>
            </a:r>
            <a:r>
              <a:rPr lang="en-US" sz="1600" dirty="0" smtClean="0">
                <a:solidFill>
                  <a:schemeClr val="tx1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alternatives.</a:t>
            </a:r>
            <a:endParaRPr lang="en-US" sz="1600" dirty="0" smtClean="0"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133600"/>
            <a:ext cx="508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0002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0886" y="76200"/>
            <a:ext cx="6542315" cy="685800"/>
          </a:xfrm>
        </p:spPr>
        <p:txBody>
          <a:bodyPr>
            <a:noAutofit/>
          </a:bodyPr>
          <a:lstStyle/>
          <a:p>
            <a:r>
              <a:rPr lang="en-US" sz="3600" dirty="0" smtClean="0"/>
              <a:t>Basic Roles of Managers</a:t>
            </a:r>
            <a:endParaRPr lang="en-US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152400" y="914400"/>
            <a:ext cx="3581400" cy="28956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Interpersonal Roles: Figurehead, leader, </a:t>
            </a: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liaison.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Informational Roles: Monitor, disseminator, spokesperson, analyzer.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Decisional Roles: Entrepreneur, disturbance handler, resource allocator, </a:t>
            </a: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negotiator.</a:t>
            </a:r>
            <a:endParaRPr lang="en-US" sz="1800" dirty="0">
              <a:solidFill>
                <a:srgbClr val="0070C0"/>
              </a:solidFill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6135469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www.lynda.com/Leadership-Management-tutorials/three-strikes-rule/126132/711522-4.html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050" name="Picture 2" descr="Image result for manager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1"/>
          <a:stretch/>
        </p:blipFill>
        <p:spPr bwMode="auto">
          <a:xfrm>
            <a:off x="4953000" y="793159"/>
            <a:ext cx="3984170" cy="2413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3452087"/>
            <a:ext cx="433269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Related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" y="4290208"/>
            <a:ext cx="3494313" cy="256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46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0" y="304800"/>
            <a:ext cx="9144000" cy="609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Process and Phases of Decision Making</a:t>
            </a:r>
            <a:endParaRPr lang="en-US" sz="3600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274417"/>
            <a:ext cx="5867401" cy="512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1432441"/>
            <a:ext cx="25908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 smtClean="0"/>
              <a:t>Intelligence </a:t>
            </a:r>
            <a:r>
              <a:rPr lang="en-US" sz="1600" b="1" dirty="0"/>
              <a:t>Phase: </a:t>
            </a:r>
            <a:r>
              <a:rPr lang="en-US" sz="1600" b="1" dirty="0" smtClean="0"/>
              <a:t>E</a:t>
            </a:r>
            <a:r>
              <a:rPr lang="en-US" sz="1600" dirty="0" smtClean="0"/>
              <a:t>xamine </a:t>
            </a:r>
            <a:r>
              <a:rPr lang="en-US" sz="1600" dirty="0"/>
              <a:t>a </a:t>
            </a:r>
            <a:r>
              <a:rPr lang="en-US" sz="1600" dirty="0" smtClean="0"/>
              <a:t>situation; identify </a:t>
            </a:r>
            <a:r>
              <a:rPr lang="en-US" sz="1600" dirty="0"/>
              <a:t>and define the problem or opportunity.</a:t>
            </a:r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Design Phase: </a:t>
            </a:r>
            <a:r>
              <a:rPr lang="en-US" sz="1600" dirty="0" smtClean="0"/>
              <a:t>Addressing </a:t>
            </a:r>
            <a:r>
              <a:rPr lang="en-US" sz="1600" dirty="0"/>
              <a:t>the </a:t>
            </a:r>
            <a:r>
              <a:rPr lang="en-US" sz="1600" dirty="0" smtClean="0"/>
              <a:t>situation;  Validate decision model; evaluate potential solutions.</a:t>
            </a:r>
            <a:endParaRPr lang="en-US" sz="16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Choice Phase: </a:t>
            </a:r>
            <a:r>
              <a:rPr lang="en-US" sz="1600" dirty="0" smtClean="0"/>
              <a:t>Select </a:t>
            </a:r>
            <a:r>
              <a:rPr lang="en-US" sz="1600" dirty="0"/>
              <a:t>a solution or course of action </a:t>
            </a:r>
            <a:r>
              <a:rPr lang="en-US" sz="1600" dirty="0" smtClean="0"/>
              <a:t>to </a:t>
            </a:r>
            <a:r>
              <a:rPr lang="en-US" sz="1600" dirty="0"/>
              <a:t>resolve the problem</a:t>
            </a:r>
            <a:r>
              <a:rPr lang="en-US" sz="1600" dirty="0" smtClean="0"/>
              <a:t>.</a:t>
            </a:r>
            <a:endParaRPr lang="en-US" sz="1600" dirty="0"/>
          </a:p>
          <a:p>
            <a:pPr marL="285750" indent="-28575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1600" b="1" dirty="0"/>
              <a:t>Implementation Phase: </a:t>
            </a:r>
            <a:r>
              <a:rPr lang="en-US" sz="1600" dirty="0" smtClean="0"/>
              <a:t>Implement solutions to solves </a:t>
            </a:r>
            <a:r>
              <a:rPr lang="en-US" sz="1600" dirty="0"/>
              <a:t>the problem or seizes the opportunity. </a:t>
            </a:r>
          </a:p>
        </p:txBody>
      </p:sp>
    </p:spTree>
    <p:extLst>
      <p:ext uri="{BB962C8B-B14F-4D97-AF65-F5344CB8AC3E}">
        <p14:creationId xmlns:p14="http://schemas.microsoft.com/office/powerpoint/2010/main" val="22901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609600"/>
            <a:ext cx="9144000" cy="12954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Managers </a:t>
            </a:r>
            <a:r>
              <a:rPr lang="en-US" sz="3600" dirty="0"/>
              <a:t>Need IT </a:t>
            </a:r>
            <a:r>
              <a:rPr lang="en-US" sz="3600" dirty="0" smtClean="0"/>
              <a:t>Support to Make Right Informed Decisions</a:t>
            </a:r>
            <a:endParaRPr lang="en-US" sz="36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0" y="2514600"/>
            <a:ext cx="3124200" cy="3048000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The number of alternatives 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Decisions made under time constraints: Business agility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Uncertainty </a:t>
            </a:r>
            <a:r>
              <a:rPr lang="en-US" sz="2000" dirty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  <a:sym typeface="Wingdings" panose="05000000000000000000" pitchFamily="2" charset="2"/>
              </a:rPr>
              <a:t>for sophisticated analyses</a:t>
            </a:r>
            <a:endParaRPr lang="en-US" sz="2000" dirty="0"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Computer-based decision support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3074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2332653"/>
            <a:ext cx="5886450" cy="3373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27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22860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sz="3200" dirty="0" smtClean="0"/>
              <a:t>Decision Support </a:t>
            </a:r>
            <a:r>
              <a:rPr lang="en-US" sz="3200" dirty="0"/>
              <a:t>Framework &amp; Decision </a:t>
            </a:r>
            <a:r>
              <a:rPr lang="en-US" sz="3200" dirty="0" smtClean="0"/>
              <a:t>Matrix</a:t>
            </a:r>
            <a:endParaRPr lang="en-US" sz="32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2786857" y="1143000"/>
            <a:ext cx="6357143" cy="4724400"/>
          </a:xfrm>
          <a:prstGeom prst="rect">
            <a:avLst/>
          </a:prstGeom>
        </p:spPr>
      </p:pic>
      <p:sp>
        <p:nvSpPr>
          <p:cNvPr id="4" name="Content Placeholder 5"/>
          <p:cNvSpPr txBox="1">
            <a:spLocks/>
          </p:cNvSpPr>
          <p:nvPr/>
        </p:nvSpPr>
        <p:spPr>
          <a:xfrm>
            <a:off x="21771" y="1752600"/>
            <a:ext cx="2783747" cy="205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chemeClr val="tx1"/>
                </a:solidFill>
                <a:latin typeface="Adobe Fan Heiti Std B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2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Problem Structure: </a:t>
            </a:r>
          </a:p>
          <a:p>
            <a:pPr marL="742950" lvl="2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Structured</a:t>
            </a:r>
          </a:p>
          <a:p>
            <a:pPr marL="742950" lvl="2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Unstructured</a:t>
            </a:r>
          </a:p>
          <a:p>
            <a:pPr marL="342900" lvl="2" indent="-3429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Nature </a:t>
            </a:r>
            <a:r>
              <a:rPr lang="en-US" sz="1800" dirty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of Decisions</a:t>
            </a:r>
          </a:p>
          <a:p>
            <a:pPr marL="742950" lvl="2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Operational </a:t>
            </a:r>
          </a:p>
          <a:p>
            <a:pPr marL="742950" lvl="2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Management </a:t>
            </a:r>
          </a:p>
          <a:p>
            <a:pPr marL="742950" lvl="2" indent="-34290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1600" dirty="0" smtClean="0">
                <a:solidFill>
                  <a:srgbClr val="0070C0"/>
                </a:solidFill>
                <a:latin typeface="Arial" panose="020B0604020202020204" pitchFamily="34" charset="0"/>
                <a:ea typeface="Adobe Fan Heiti Std B"/>
                <a:cs typeface="Arial" panose="020B0604020202020204" pitchFamily="34" charset="0"/>
              </a:rPr>
              <a:t>Strategic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2000" dirty="0">
              <a:latin typeface="Arial" panose="020B0604020202020204" pitchFamily="34" charset="0"/>
              <a:ea typeface="Adobe Fan Heiti Std B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23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5"/>
          </p:nvPr>
        </p:nvSpPr>
        <p:spPr>
          <a:xfrm>
            <a:off x="-15551" y="609600"/>
            <a:ext cx="4435152" cy="4953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Business  Analytics (BA): </a:t>
            </a: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2200" dirty="0"/>
              <a:t>P</a:t>
            </a:r>
            <a:r>
              <a:rPr lang="en-US" sz="2200" dirty="0" smtClean="0"/>
              <a:t>rocess </a:t>
            </a:r>
            <a:r>
              <a:rPr lang="en-US" sz="2200" dirty="0"/>
              <a:t>of developing actionable decisions or recommendations for </a:t>
            </a:r>
            <a:r>
              <a:rPr lang="en-US" sz="2200" dirty="0" smtClean="0"/>
              <a:t>actions. </a:t>
            </a: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Based </a:t>
            </a:r>
            <a:r>
              <a:rPr lang="en-US" sz="2200" dirty="0"/>
              <a:t>on insights </a:t>
            </a:r>
            <a:r>
              <a:rPr lang="en-US" sz="2200" dirty="0" smtClean="0"/>
              <a:t>from </a:t>
            </a:r>
            <a:r>
              <a:rPr lang="en-US" sz="2200" dirty="0"/>
              <a:t>historical data. </a:t>
            </a:r>
            <a:endParaRPr lang="en-US" sz="2200" dirty="0" smtClean="0"/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A  variety </a:t>
            </a:r>
            <a:r>
              <a:rPr lang="en-US" sz="2200" dirty="0"/>
              <a:t>of tools and </a:t>
            </a:r>
            <a:r>
              <a:rPr lang="en-US" sz="2200" dirty="0" smtClean="0"/>
              <a:t>techniques.</a:t>
            </a: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Develops </a:t>
            </a:r>
            <a:r>
              <a:rPr lang="en-US" sz="2200" dirty="0"/>
              <a:t>descriptive, predictive, and prescriptive </a:t>
            </a:r>
            <a:r>
              <a:rPr lang="en-US" sz="2200" dirty="0" smtClean="0"/>
              <a:t>models.</a:t>
            </a: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2200" dirty="0" smtClean="0"/>
              <a:t>Communicates results </a:t>
            </a:r>
            <a:r>
              <a:rPr lang="en-US" sz="2200" dirty="0"/>
              <a:t>to </a:t>
            </a:r>
            <a:r>
              <a:rPr lang="en-US" sz="2200" dirty="0" smtClean="0"/>
              <a:t>decision </a:t>
            </a:r>
            <a:r>
              <a:rPr lang="en-US" sz="2200" dirty="0"/>
              <a:t>makers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3" descr="CRISP-D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2845" y="901959"/>
            <a:ext cx="4421155" cy="440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057400" y="5791200"/>
            <a:ext cx="518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study.com/academy/lesson/what-is-business-analysis-process-methods-example.html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6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457200" y="76200"/>
            <a:ext cx="8153399" cy="609600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/>
              <a:t>Business </a:t>
            </a:r>
            <a:r>
              <a:rPr lang="en-US" sz="3600" dirty="0"/>
              <a:t>Analytics </a:t>
            </a:r>
            <a:r>
              <a:rPr lang="en-US" sz="3600" dirty="0" smtClean="0"/>
              <a:t>Process</a:t>
            </a:r>
            <a:endParaRPr lang="en-US" sz="36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quarter" idx="15"/>
          </p:nvPr>
        </p:nvPicPr>
        <p:blipFill rotWithShape="1">
          <a:blip r:embed="rId2"/>
          <a:srcRect b="6410"/>
          <a:stretch/>
        </p:blipFill>
        <p:spPr>
          <a:xfrm>
            <a:off x="-7599" y="914400"/>
            <a:ext cx="9144749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06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266444"/>
            <a:ext cx="8382000" cy="857250"/>
          </a:xfrm>
        </p:spPr>
        <p:txBody>
          <a:bodyPr/>
          <a:lstStyle/>
          <a:p>
            <a:r>
              <a:rPr lang="en-US" sz="4000" dirty="0" smtClean="0"/>
              <a:t>3 Mini Cases on Business Analytics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D61FD94-992F-4CB2-AF3E-ECFB9D8DC22A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sp>
        <p:nvSpPr>
          <p:cNvPr id="3" name="TextBox 2"/>
          <p:cNvSpPr txBox="1"/>
          <p:nvPr/>
        </p:nvSpPr>
        <p:spPr>
          <a:xfrm>
            <a:off x="762000" y="2302002"/>
            <a:ext cx="7440168" cy="3962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en-US" sz="3000" dirty="0"/>
              <a:t>Wal-Mart: Hurricane Frances. </a:t>
            </a:r>
          </a:p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en-US" sz="3000" dirty="0" err="1"/>
              <a:t>MegaTelCo</a:t>
            </a:r>
            <a:r>
              <a:rPr lang="en-US" sz="3000" dirty="0"/>
              <a:t>: Predicting Customer Churn.</a:t>
            </a:r>
          </a:p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en-US" sz="3000" dirty="0"/>
              <a:t>Target: Predicting Pregnancy. </a:t>
            </a:r>
            <a:endParaRPr lang="en-US" sz="3000" dirty="0" smtClean="0"/>
          </a:p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endParaRPr lang="en-US" sz="3000" dirty="0"/>
          </a:p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r>
              <a:rPr lang="en-US" sz="3200" dirty="0">
                <a:hlinkClick r:id="rId2"/>
              </a:rPr>
              <a:t>https://hbr.org/video/2386816175001/business-analytics-defined</a:t>
            </a:r>
            <a:r>
              <a:rPr lang="en-US" sz="3200" dirty="0"/>
              <a:t> </a:t>
            </a:r>
          </a:p>
          <a:p>
            <a:pPr marL="457200" indent="-457200">
              <a:spcAft>
                <a:spcPts val="900"/>
              </a:spcAft>
              <a:buFont typeface="Wingdings" panose="05000000000000000000" pitchFamily="2" charset="2"/>
              <a:buChar char="Ø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777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Scope of Business Analytics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0" y="2057400"/>
            <a:ext cx="3124200" cy="4114800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/>
              <a:t>Development </a:t>
            </a:r>
            <a:r>
              <a:rPr lang="en-US" sz="1800" dirty="0"/>
              <a:t>of One or a Few Related Analytics Applications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The Development of Infrastructure to Support </a:t>
            </a:r>
            <a:r>
              <a:rPr lang="en-US" sz="1800" dirty="0" smtClean="0"/>
              <a:t>Enterprise wide Analytics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/>
              <a:t>Support for Organizational </a:t>
            </a:r>
            <a:r>
              <a:rPr lang="en-US" sz="1800" dirty="0" smtClean="0"/>
              <a:t>Transformation</a:t>
            </a:r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/>
              <a:t>Depending on business focus, scope, </a:t>
            </a:r>
            <a:r>
              <a:rPr lang="en-US" sz="1800" dirty="0" smtClean="0"/>
              <a:t>resources</a:t>
            </a:r>
            <a:r>
              <a:rPr lang="en-US" sz="1800" dirty="0" smtClean="0"/>
              <a:t>, technical architecture, and benefits: Ongoing</a:t>
            </a:r>
            <a:endParaRPr lang="en-US" sz="1800" dirty="0"/>
          </a:p>
          <a:p>
            <a:pPr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26" name="Picture 2" descr="Image result for Scope of Business Analytic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542" r="2618" b="9792"/>
          <a:stretch/>
        </p:blipFill>
        <p:spPr bwMode="auto">
          <a:xfrm>
            <a:off x="3127376" y="2438400"/>
            <a:ext cx="6016624" cy="308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8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762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Business Analytics Tools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0" y="4435475"/>
            <a:ext cx="9144000" cy="2193925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Excel: The most popular BA tool by </a:t>
            </a:r>
            <a:r>
              <a:rPr lang="en-US" sz="1600" dirty="0" smtClean="0"/>
              <a:t>far.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Online Analytical Processing (OLAP)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Real-Time Business Analytics:  The use of real time data for analysis </a:t>
            </a:r>
            <a:r>
              <a:rPr lang="en-US" sz="1600" dirty="0" smtClean="0"/>
              <a:t>rather </a:t>
            </a:r>
            <a:r>
              <a:rPr lang="en-US" sz="1600" dirty="0"/>
              <a:t>than </a:t>
            </a:r>
            <a:r>
              <a:rPr lang="en-US" sz="1600" dirty="0" smtClean="0"/>
              <a:t>historical data.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18 Best Analytics Tools Every Business Manager Should Know: </a:t>
            </a:r>
            <a:r>
              <a:rPr lang="en-US" sz="1600" dirty="0">
                <a:hlinkClick r:id="rId3"/>
              </a:rPr>
              <a:t>https://www.forbes.com/sites/bernardmarr/2016/02/04/the-18-best-analytics-tools-every-business-manager-should-know/#</a:t>
            </a:r>
            <a:r>
              <a:rPr lang="en-US" sz="1600" dirty="0" smtClean="0">
                <a:hlinkClick r:id="rId3"/>
              </a:rPr>
              <a:t>9c0cf005d397</a:t>
            </a:r>
            <a:r>
              <a:rPr lang="en-US" sz="1600" dirty="0" smtClean="0"/>
              <a:t> 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/>
              <a:t>And, many more…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7" name="Picture 6"/>
          <p:cNvPicPr/>
          <p:nvPr/>
        </p:nvPicPr>
        <p:blipFill rotWithShape="1">
          <a:blip r:embed="rId4"/>
          <a:srcRect l="26474" t="10763" r="14873" b="38852"/>
          <a:stretch/>
        </p:blipFill>
        <p:spPr bwMode="auto">
          <a:xfrm>
            <a:off x="0" y="838200"/>
            <a:ext cx="9144000" cy="35052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77794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56" y="1066800"/>
            <a:ext cx="9142444" cy="863082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Major Business </a:t>
            </a:r>
            <a:r>
              <a:rPr lang="en-US" sz="4000" dirty="0"/>
              <a:t>Analytics </a:t>
            </a:r>
            <a:r>
              <a:rPr lang="en-US" sz="4000" dirty="0" smtClean="0"/>
              <a:t>Technique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1555" y="2133600"/>
            <a:ext cx="3503645" cy="37338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dirty="0" smtClean="0"/>
              <a:t>Data Mining</a:t>
            </a:r>
            <a:r>
              <a:rPr lang="en-US" sz="1800" dirty="0"/>
              <a:t>: </a:t>
            </a:r>
            <a:endParaRPr lang="en-US" sz="1800" dirty="0" smtClean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/>
              <a:t>Process </a:t>
            </a:r>
            <a:r>
              <a:rPr lang="en-US" sz="1800" dirty="0"/>
              <a:t>of searching for valuable business information in a large database, data warehouse, or data mart. </a:t>
            </a:r>
            <a:endParaRPr lang="en-US" sz="1800" dirty="0" smtClean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/>
              <a:t>2 basic </a:t>
            </a:r>
            <a:r>
              <a:rPr lang="en-US" sz="1800" dirty="0"/>
              <a:t>operations: (1) predicting trends and behaviors and (2) identifying previously unknown patterns. </a:t>
            </a:r>
            <a:endParaRPr lang="en-US" sz="1800" dirty="0" smtClean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800" dirty="0" smtClean="0"/>
              <a:t>Helps </a:t>
            </a:r>
            <a:r>
              <a:rPr lang="en-US" sz="1800" dirty="0"/>
              <a:t>to explain why it is happening, and it predicts what will happen in the future.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5" name="Picture 3" descr="CRISP-D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38600" y="1929882"/>
            <a:ext cx="4458477" cy="4402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712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9144000" cy="685800"/>
          </a:xfrm>
        </p:spPr>
        <p:txBody>
          <a:bodyPr>
            <a:normAutofit/>
          </a:bodyPr>
          <a:lstStyle/>
          <a:p>
            <a:r>
              <a:rPr lang="en-US" sz="3600" dirty="0"/>
              <a:t>Business Analytics </a:t>
            </a:r>
            <a:r>
              <a:rPr lang="en-US" sz="3600" dirty="0" smtClean="0"/>
              <a:t>Models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-1" y="2362200"/>
            <a:ext cx="2743199" cy="2667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 smtClean="0"/>
              <a:t>Descriptive  Analytics: </a:t>
            </a: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</a:rPr>
              <a:t>Summarize </a:t>
            </a:r>
            <a:r>
              <a:rPr lang="en-US" sz="1600" dirty="0">
                <a:solidFill>
                  <a:schemeClr val="tx1"/>
                </a:solidFill>
              </a:rPr>
              <a:t>what has happened in the past and allow decision makers to learn from past behaviors. </a:t>
            </a:r>
            <a:endParaRPr lang="en-US" sz="1600" dirty="0" smtClean="0">
              <a:solidFill>
                <a:schemeClr val="tx1"/>
              </a:solidFill>
            </a:endParaRPr>
          </a:p>
          <a:p>
            <a:pPr marL="514350" indent="-457200"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</a:rPr>
              <a:t>Common examples: Reports </a:t>
            </a:r>
            <a:r>
              <a:rPr lang="en-US" sz="1600" dirty="0" smtClean="0">
                <a:solidFill>
                  <a:schemeClr val="tx1"/>
                </a:solidFill>
              </a:rPr>
              <a:t>of an </a:t>
            </a:r>
            <a:r>
              <a:rPr lang="en-US" sz="1600" dirty="0">
                <a:solidFill>
                  <a:schemeClr val="tx1"/>
                </a:solidFill>
              </a:rPr>
              <a:t>organization’s production</a:t>
            </a:r>
            <a:r>
              <a:rPr lang="en-US" sz="1600" dirty="0" smtClean="0">
                <a:solidFill>
                  <a:schemeClr val="tx1"/>
                </a:solidFill>
              </a:rPr>
              <a:t>, </a:t>
            </a:r>
            <a:r>
              <a:rPr lang="en-US" sz="1600" dirty="0">
                <a:solidFill>
                  <a:schemeClr val="tx1"/>
                </a:solidFill>
              </a:rPr>
              <a:t>operations, sales, finance, inventory, and customers.</a:t>
            </a:r>
            <a:endParaRPr lang="en-US" sz="1600" dirty="0"/>
          </a:p>
          <a:p>
            <a:pPr marL="514350" indent="-457200">
              <a:buFont typeface="Wingdings" panose="05000000000000000000" pitchFamily="2" charset="2"/>
              <a:buChar char="Ø"/>
            </a:pPr>
            <a:endParaRPr lang="en-US" sz="1600" dirty="0" smtClean="0">
              <a:solidFill>
                <a:schemeClr val="tx1"/>
              </a:solidFill>
            </a:endParaRPr>
          </a:p>
          <a:p>
            <a:endParaRPr lang="en-US" sz="1600" dirty="0" smtClean="0"/>
          </a:p>
          <a:p>
            <a:endParaRPr lang="en-US" sz="1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199" y="2355792"/>
            <a:ext cx="6400801" cy="335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0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76200"/>
            <a:ext cx="9144000" cy="6858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Business Analytics </a:t>
            </a:r>
            <a:r>
              <a:rPr lang="en-US" sz="3600" dirty="0" smtClean="0"/>
              <a:t>Models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1904998" y="685800"/>
            <a:ext cx="5184054" cy="381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000" dirty="0" smtClean="0"/>
              <a:t>Descriptive  Analytics: </a:t>
            </a:r>
            <a:r>
              <a:rPr lang="en-US" sz="2000" dirty="0"/>
              <a:t>One more example</a:t>
            </a:r>
          </a:p>
          <a:p>
            <a:pPr algn="ctr"/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265973"/>
              </p:ext>
            </p:extLst>
          </p:nvPr>
        </p:nvGraphicFramePr>
        <p:xfrm>
          <a:off x="1904997" y="1142998"/>
          <a:ext cx="5257802" cy="548640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9367">
                  <a:extLst>
                    <a:ext uri="{9D8B030D-6E8A-4147-A177-3AD203B41FA5}">
                      <a16:colId xmlns:a16="http://schemas.microsoft.com/office/drawing/2014/main" val="2828085054"/>
                    </a:ext>
                  </a:extLst>
                </a:gridCol>
                <a:gridCol w="1519367">
                  <a:extLst>
                    <a:ext uri="{9D8B030D-6E8A-4147-A177-3AD203B41FA5}">
                      <a16:colId xmlns:a16="http://schemas.microsoft.com/office/drawing/2014/main" val="2229353389"/>
                    </a:ext>
                  </a:extLst>
                </a:gridCol>
                <a:gridCol w="1109534">
                  <a:extLst>
                    <a:ext uri="{9D8B030D-6E8A-4147-A177-3AD203B41FA5}">
                      <a16:colId xmlns:a16="http://schemas.microsoft.com/office/drawing/2014/main" val="1310115824"/>
                    </a:ext>
                  </a:extLst>
                </a:gridCol>
                <a:gridCol w="1109534">
                  <a:extLst>
                    <a:ext uri="{9D8B030D-6E8A-4147-A177-3AD203B41FA5}">
                      <a16:colId xmlns:a16="http://schemas.microsoft.com/office/drawing/2014/main" val="917366654"/>
                    </a:ext>
                  </a:extLst>
                </a:gridCol>
              </a:tblGrid>
              <a:tr h="205741">
                <a:tc gridSpan="4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000">
                          <a:effectLst/>
                        </a:rPr>
                        <a:t>Table A1  Demographics of respondents (N = 518)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894754"/>
                  </a:ext>
                </a:extLst>
              </a:tr>
              <a:tr h="18859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Category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Value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Frequency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Percentage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913220763"/>
                  </a:ext>
                </a:extLst>
              </a:tr>
              <a:tr h="18859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Gender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Female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275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53.1%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82546876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Male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243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46.9%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612970489"/>
                  </a:ext>
                </a:extLst>
              </a:tr>
              <a:tr h="188595">
                <a:tc rowSpan="6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Ethnicity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White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323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62.4%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2090064509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African-American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433742398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Asian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53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763627488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Hispanic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411202565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Native American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0.2%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411727986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Other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3.1%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495536588"/>
                  </a:ext>
                </a:extLst>
              </a:tr>
              <a:tr h="188595">
                <a:tc rowSpan="2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Work Status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Not Work Full Time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297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57.1%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715681997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Work Full Time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42.9%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2256324321"/>
                  </a:ext>
                </a:extLst>
              </a:tr>
              <a:tr h="188595">
                <a:tc rowSpan="7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Age Range 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17 -20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22.6%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4931624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21 -25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212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40.9%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2440436816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26 – 30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99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19.1%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881817082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31 – 35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44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8.5%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575578022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36-40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27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5.2%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45243137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41-45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9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086216004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Above 45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1.9%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337308887"/>
                  </a:ext>
                </a:extLst>
              </a:tr>
              <a:tr h="188595">
                <a:tc rowSpan="10"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Site Used Most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Facebook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405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78.2%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731642629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MySpace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56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10.8%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978736650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LinkedIn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3.3%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40390636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Orkut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2.7%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20519599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Twitter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7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1.4%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489389669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Classmate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4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0.8%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367674797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Yahoo 360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3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0.6%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1386141529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Hi5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0.2%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597510278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Friendster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  1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0.2%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3929424077"/>
                  </a:ext>
                </a:extLst>
              </a:tr>
              <a:tr h="1885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Other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  10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  1.9%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345" marR="55345" marT="0" marB="0"/>
                </a:tc>
                <a:extLst>
                  <a:ext uri="{0D108BD9-81ED-4DB2-BD59-A6C34878D82A}">
                    <a16:rowId xmlns:a16="http://schemas.microsoft.com/office/drawing/2014/main" val="26903841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026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0" y="381000"/>
            <a:ext cx="9144000" cy="762000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Business Analytics Models</a:t>
            </a:r>
            <a:r>
              <a:rPr lang="en-US" sz="3600" dirty="0" smtClean="0"/>
              <a:t>: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5"/>
          </p:nvPr>
        </p:nvSpPr>
        <p:spPr>
          <a:xfrm>
            <a:off x="0" y="1447800"/>
            <a:ext cx="2362200" cy="317817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 smtClean="0"/>
              <a:t>Predictive Analytics: 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+mn-lt"/>
                <a:ea typeface="+mn-ea"/>
                <a:cs typeface="+mn-cs"/>
              </a:rPr>
              <a:t>To examine </a:t>
            </a:r>
            <a:r>
              <a:rPr lang="en-US" sz="1400" dirty="0" smtClean="0">
                <a:latin typeface="+mn-lt"/>
                <a:ea typeface="+mn-ea"/>
                <a:cs typeface="+mn-cs"/>
              </a:rPr>
              <a:t>historical </a:t>
            </a:r>
            <a:r>
              <a:rPr lang="en-US" sz="1400" dirty="0">
                <a:latin typeface="+mn-lt"/>
                <a:ea typeface="+mn-ea"/>
                <a:cs typeface="+mn-cs"/>
              </a:rPr>
              <a:t>data </a:t>
            </a:r>
            <a:r>
              <a:rPr lang="en-US" sz="1400" dirty="0" smtClean="0">
                <a:latin typeface="+mn-lt"/>
                <a:ea typeface="+mn-ea"/>
                <a:cs typeface="+mn-cs"/>
              </a:rPr>
              <a:t>to </a:t>
            </a:r>
            <a:r>
              <a:rPr lang="en-US" sz="1400" dirty="0">
                <a:latin typeface="+mn-lt"/>
                <a:ea typeface="+mn-ea"/>
                <a:cs typeface="+mn-cs"/>
              </a:rPr>
              <a:t>detect patterns and predict future outcomes and trends. 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dirty="0"/>
              <a:t>Prescriptive Analytics: 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+mn-lt"/>
                <a:ea typeface="+mn-ea"/>
                <a:cs typeface="+mn-cs"/>
              </a:rPr>
              <a:t>Recommending </a:t>
            </a:r>
            <a:r>
              <a:rPr lang="en-US" sz="1400" dirty="0" smtClean="0">
                <a:latin typeface="+mn-lt"/>
                <a:ea typeface="+mn-ea"/>
                <a:cs typeface="+mn-cs"/>
              </a:rPr>
              <a:t>courses </a:t>
            </a:r>
            <a:r>
              <a:rPr lang="en-US" sz="1400" dirty="0">
                <a:latin typeface="+mn-lt"/>
                <a:ea typeface="+mn-ea"/>
                <a:cs typeface="+mn-cs"/>
              </a:rPr>
              <a:t>of action and showing the likely outcome of each decision. </a:t>
            </a:r>
          </a:p>
          <a:p>
            <a:pPr marL="457200" lvl="1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400" dirty="0">
                <a:latin typeface="+mn-lt"/>
                <a:ea typeface="+mn-ea"/>
                <a:cs typeface="+mn-cs"/>
              </a:rPr>
              <a:t>P</a:t>
            </a:r>
            <a:r>
              <a:rPr lang="en-US" sz="1400" dirty="0" smtClean="0">
                <a:latin typeface="+mn-lt"/>
                <a:ea typeface="+mn-ea"/>
                <a:cs typeface="+mn-cs"/>
              </a:rPr>
              <a:t>redict multiple </a:t>
            </a:r>
            <a:r>
              <a:rPr lang="en-US" sz="1400" dirty="0">
                <a:latin typeface="+mn-lt"/>
                <a:ea typeface="+mn-ea"/>
                <a:cs typeface="+mn-cs"/>
              </a:rPr>
              <a:t>future outcomes based on the decision maker’s actions.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400" dirty="0" smtClean="0"/>
          </a:p>
          <a:p>
            <a:pPr>
              <a:spcBef>
                <a:spcPts val="0"/>
              </a:spcBef>
              <a:spcAft>
                <a:spcPts val="600"/>
              </a:spcAft>
            </a:pP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98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626" y="1470024"/>
            <a:ext cx="6539272" cy="4406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944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143000"/>
            <a:ext cx="8839200" cy="762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Predictive  Analytics: More Examples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0" y="2590800"/>
            <a:ext cx="2590800" cy="35052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Website </a:t>
            </a: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 which ads you will click on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Leading online dating companies match compatible individuals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Financial Service Firms produce credit scores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16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Predict sales based on which products are purchased </a:t>
            </a:r>
            <a:r>
              <a:rPr lang="en-US" sz="1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together</a:t>
            </a:r>
            <a:endParaRPr lang="en-US" sz="1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18</a:t>
            </a:fld>
            <a:endParaRPr lang="en-US" dirty="0"/>
          </a:p>
        </p:txBody>
      </p:sp>
      <p:pic>
        <p:nvPicPr>
          <p:cNvPr id="5124" name="Picture 4" descr="http://www.christopherspenn.com/wp-content/uploads/2017/10/predictive-analytics-framework-1024x768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92" b="26042"/>
          <a:stretch/>
        </p:blipFill>
        <p:spPr bwMode="auto">
          <a:xfrm>
            <a:off x="2590800" y="2438400"/>
            <a:ext cx="6477000" cy="323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8145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-10886" y="259042"/>
            <a:ext cx="9144000" cy="655358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4000" dirty="0" smtClean="0">
                <a:latin typeface="Arial Narrow" panose="020B0606020202030204" pitchFamily="34" charset="0"/>
              </a:rPr>
              <a:t>Business  Analytics Presentation Tools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0" y="1219200"/>
            <a:ext cx="2819400" cy="41148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b="1" dirty="0"/>
              <a:t>Data Visualization: </a:t>
            </a:r>
            <a:endParaRPr lang="en-US" sz="2400" b="1" dirty="0" smtClean="0"/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Data </a:t>
            </a:r>
            <a:r>
              <a:rPr lang="en-US" sz="2000" dirty="0"/>
              <a:t>presented </a:t>
            </a:r>
            <a:r>
              <a:rPr lang="en-US" sz="2000" dirty="0" smtClean="0"/>
              <a:t>in </a:t>
            </a:r>
            <a:r>
              <a:rPr lang="en-US" sz="2000" dirty="0"/>
              <a:t>visual formats such as text, graphics, and </a:t>
            </a:r>
            <a:r>
              <a:rPr lang="en-US" sz="2000" dirty="0" smtClean="0"/>
              <a:t>tables. 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 smtClean="0"/>
              <a:t>Makes </a:t>
            </a:r>
            <a:r>
              <a:rPr lang="en-US" sz="2000" dirty="0" smtClean="0"/>
              <a:t>analytics results </a:t>
            </a:r>
            <a:r>
              <a:rPr lang="en-US" sz="2000" dirty="0" smtClean="0"/>
              <a:t>more </a:t>
            </a:r>
            <a:r>
              <a:rPr lang="en-US" sz="2000" dirty="0"/>
              <a:t>attractive and </a:t>
            </a:r>
            <a:r>
              <a:rPr lang="en-US" sz="2000" dirty="0" smtClean="0"/>
              <a:t>understandable.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6146" name="Picture 2" descr="Image result for Data Visualiz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139" y="1123412"/>
            <a:ext cx="5260975" cy="29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Image result for Data Visualiz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4876800"/>
            <a:ext cx="1981199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Image result for Data Visualizati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025" y="4248171"/>
            <a:ext cx="5813975" cy="2609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367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152400"/>
            <a:ext cx="9144000" cy="609600"/>
          </a:xfrm>
        </p:spPr>
        <p:txBody>
          <a:bodyPr>
            <a:normAutofit lnSpcReduction="10000"/>
          </a:bodyPr>
          <a:lstStyle/>
          <a:p>
            <a:pPr algn="ctr"/>
            <a:r>
              <a:rPr lang="en-US" sz="3600" dirty="0" smtClean="0">
                <a:latin typeface="Arial Narrow" panose="020B0606020202030204" pitchFamily="34" charset="0"/>
              </a:rPr>
              <a:t>Business  Analytics Presentation Tools</a:t>
            </a:r>
            <a:endParaRPr lang="en-US" sz="3600" dirty="0"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57200" y="1295400"/>
            <a:ext cx="2514600" cy="173983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 smtClean="0"/>
              <a:t>Dashboard:</a:t>
            </a:r>
            <a:r>
              <a:rPr lang="en-US" sz="2400" b="1" dirty="0" smtClean="0"/>
              <a:t> </a:t>
            </a:r>
            <a:endParaRPr lang="en-US" sz="24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Provides easy access to timely information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Direct access to management reports.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6" name="Picture 5" descr="Image result for tableau dashboard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01" b="11919"/>
          <a:stretch/>
        </p:blipFill>
        <p:spPr bwMode="auto">
          <a:xfrm>
            <a:off x="3581400" y="914400"/>
            <a:ext cx="5540829" cy="31318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 descr="Image result for tableau dashboard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629" y="4299857"/>
            <a:ext cx="40386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2" name="Picture 4" descr="Tableau dashboard example - The Fastest Growing Companies in Ameri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1" y="3573624"/>
            <a:ext cx="283971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Image result for tableau dashboard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0" t="13194" r="6753" b="1133"/>
          <a:stretch/>
        </p:blipFill>
        <p:spPr bwMode="auto">
          <a:xfrm>
            <a:off x="3276600" y="4876800"/>
            <a:ext cx="1577693" cy="15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28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838200" y="-304800"/>
            <a:ext cx="75438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A </a:t>
            </a:r>
            <a:r>
              <a:rPr lang="en-US" sz="4000" dirty="0" smtClean="0"/>
              <a:t>Performance Dashboard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5"/>
          </p:nvPr>
        </p:nvPicPr>
        <p:blipFill>
          <a:blip r:embed="rId2"/>
          <a:stretch>
            <a:fillRect/>
          </a:stretch>
        </p:blipFill>
        <p:spPr>
          <a:xfrm>
            <a:off x="533400" y="838200"/>
            <a:ext cx="8077200" cy="5511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56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0" y="76200"/>
            <a:ext cx="9144000" cy="1066800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/>
              <a:t>Capabilities of Dashboards</a:t>
            </a:r>
            <a:endParaRPr lang="en-US" sz="4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5"/>
          </p:nvPr>
        </p:nvPicPr>
        <p:blipFill>
          <a:blip r:embed="rId3"/>
          <a:stretch>
            <a:fillRect/>
          </a:stretch>
        </p:blipFill>
        <p:spPr>
          <a:xfrm>
            <a:off x="0" y="1295400"/>
            <a:ext cx="9094986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67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52400" y="1143000"/>
            <a:ext cx="8532845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Business Analytics Application Areas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228601" y="2209800"/>
            <a:ext cx="2286000" cy="37338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Retailing </a:t>
            </a:r>
            <a:r>
              <a:rPr lang="en-US" sz="1800" dirty="0" smtClean="0"/>
              <a:t>&amp; </a:t>
            </a:r>
            <a:r>
              <a:rPr lang="en-US" sz="1800" dirty="0" smtClean="0"/>
              <a:t>Sales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Banking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Manufacturing &amp; Production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Insurance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Healthcare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Marketing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Weather</a:t>
            </a:r>
            <a:endParaRPr lang="en-US" sz="18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/>
              <a:t>Higher Education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1800" dirty="0" smtClean="0"/>
              <a:t>……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05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549" y="2209800"/>
            <a:ext cx="6654627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45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28600" y="1600200"/>
            <a:ext cx="87630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Understand Managers Job and Decision Making</a:t>
            </a:r>
          </a:p>
          <a:p>
            <a:r>
              <a:rPr lang="en-US" dirty="0" smtClean="0"/>
              <a:t>Learn to use decision </a:t>
            </a:r>
            <a:r>
              <a:rPr lang="en-US" dirty="0"/>
              <a:t>support framework to demonstrate how </a:t>
            </a:r>
            <a:r>
              <a:rPr lang="en-US" dirty="0" smtClean="0"/>
              <a:t>IT </a:t>
            </a:r>
            <a:r>
              <a:rPr lang="en-US" dirty="0"/>
              <a:t>supports managerial decision </a:t>
            </a:r>
            <a:r>
              <a:rPr lang="en-US" dirty="0" smtClean="0"/>
              <a:t>making.</a:t>
            </a:r>
            <a:endParaRPr lang="en-US" dirty="0"/>
          </a:p>
          <a:p>
            <a:r>
              <a:rPr lang="en-US" dirty="0"/>
              <a:t>Describe </a:t>
            </a:r>
            <a:r>
              <a:rPr lang="en-US" dirty="0" smtClean="0"/>
              <a:t>business analytics (BA) </a:t>
            </a:r>
            <a:r>
              <a:rPr lang="en-US" dirty="0"/>
              <a:t>process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Describe BA tools and examples.</a:t>
            </a:r>
          </a:p>
          <a:p>
            <a:r>
              <a:rPr lang="en-US" dirty="0" smtClean="0"/>
              <a:t>Understand the </a:t>
            </a:r>
            <a:r>
              <a:rPr lang="en-US" dirty="0"/>
              <a:t>definition and </a:t>
            </a:r>
            <a:r>
              <a:rPr lang="en-US" dirty="0" smtClean="0"/>
              <a:t>use cases for descriptive, predictive, </a:t>
            </a:r>
            <a:r>
              <a:rPr lang="en-US" dirty="0"/>
              <a:t>and prescriptive analytics.</a:t>
            </a:r>
          </a:p>
          <a:p>
            <a:endParaRPr lang="en-US" dirty="0" smtClean="0"/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>
          <a:xfrm>
            <a:off x="304800" y="533400"/>
            <a:ext cx="8839200" cy="1066800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92DC9-9688-4E44-A90B-C333AD8FEA0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07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29302</TotalTime>
  <Words>1071</Words>
  <Application>Microsoft Office PowerPoint</Application>
  <PresentationFormat>On-screen Show (4:3)</PresentationFormat>
  <Paragraphs>244</Paragraphs>
  <Slides>24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8" baseType="lpstr">
      <vt:lpstr>Adobe Fan Heiti Std B</vt:lpstr>
      <vt:lpstr>Arial</vt:lpstr>
      <vt:lpstr>Arial Narrow</vt:lpstr>
      <vt:lpstr>Calibri</vt:lpstr>
      <vt:lpstr>Century Gothic</vt:lpstr>
      <vt:lpstr>Franklin Gothic Book</vt:lpstr>
      <vt:lpstr>Franklin Gothic Demi</vt:lpstr>
      <vt:lpstr>Kalinga</vt:lpstr>
      <vt:lpstr>Kozuka Gothic Pr6N EL</vt:lpstr>
      <vt:lpstr>Kozuka Gothic Pro L</vt:lpstr>
      <vt:lpstr>Times New Roman</vt:lpstr>
      <vt:lpstr>Verdana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 Mini Cases on Business Analytics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8</dc:title>
  <dc:creator>John Kenneth Corley</dc:creator>
  <cp:lastModifiedBy>Hu, Tao</cp:lastModifiedBy>
  <cp:revision>899</cp:revision>
  <dcterms:created xsi:type="dcterms:W3CDTF">2013-08-07T23:49:12Z</dcterms:created>
  <dcterms:modified xsi:type="dcterms:W3CDTF">2018-03-01T02:37:48Z</dcterms:modified>
</cp:coreProperties>
</file>